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04"/>
  </p:notesMasterIdLst>
  <p:sldIdLst>
    <p:sldId id="448" r:id="rId3"/>
    <p:sldId id="529" r:id="rId4"/>
    <p:sldId id="447" r:id="rId5"/>
    <p:sldId id="449" r:id="rId6"/>
    <p:sldId id="450" r:id="rId7"/>
    <p:sldId id="451" r:id="rId8"/>
    <p:sldId id="452" r:id="rId9"/>
    <p:sldId id="453" r:id="rId10"/>
    <p:sldId id="577" r:id="rId11"/>
    <p:sldId id="578" r:id="rId12"/>
    <p:sldId id="454" r:id="rId13"/>
    <p:sldId id="455" r:id="rId14"/>
    <p:sldId id="456" r:id="rId15"/>
    <p:sldId id="579" r:id="rId16"/>
    <p:sldId id="580" r:id="rId17"/>
    <p:sldId id="581" r:id="rId18"/>
    <p:sldId id="563" r:id="rId19"/>
    <p:sldId id="460" r:id="rId20"/>
    <p:sldId id="461" r:id="rId21"/>
    <p:sldId id="466" r:id="rId22"/>
    <p:sldId id="467" r:id="rId23"/>
    <p:sldId id="468" r:id="rId24"/>
    <p:sldId id="582" r:id="rId25"/>
    <p:sldId id="583" r:id="rId26"/>
    <p:sldId id="469" r:id="rId27"/>
    <p:sldId id="470" r:id="rId28"/>
    <p:sldId id="471" r:id="rId29"/>
    <p:sldId id="475" r:id="rId30"/>
    <p:sldId id="472" r:id="rId31"/>
    <p:sldId id="477" r:id="rId32"/>
    <p:sldId id="532" r:id="rId33"/>
    <p:sldId id="478" r:id="rId34"/>
    <p:sldId id="479" r:id="rId35"/>
    <p:sldId id="480" r:id="rId36"/>
    <p:sldId id="481" r:id="rId37"/>
    <p:sldId id="482" r:id="rId38"/>
    <p:sldId id="586" r:id="rId39"/>
    <p:sldId id="587" r:id="rId40"/>
    <p:sldId id="533" r:id="rId41"/>
    <p:sldId id="486" r:id="rId42"/>
    <p:sldId id="487" r:id="rId43"/>
    <p:sldId id="488" r:id="rId44"/>
    <p:sldId id="539" r:id="rId45"/>
    <p:sldId id="540" r:id="rId46"/>
    <p:sldId id="541" r:id="rId47"/>
    <p:sldId id="542" r:id="rId48"/>
    <p:sldId id="543" r:id="rId49"/>
    <p:sldId id="495" r:id="rId50"/>
    <p:sldId id="544" r:id="rId51"/>
    <p:sldId id="545" r:id="rId52"/>
    <p:sldId id="546" r:id="rId53"/>
    <p:sldId id="547" r:id="rId54"/>
    <p:sldId id="548" r:id="rId55"/>
    <p:sldId id="549" r:id="rId56"/>
    <p:sldId id="550" r:id="rId57"/>
    <p:sldId id="551" r:id="rId58"/>
    <p:sldId id="552" r:id="rId59"/>
    <p:sldId id="524" r:id="rId60"/>
    <p:sldId id="526" r:id="rId61"/>
    <p:sldId id="525" r:id="rId62"/>
    <p:sldId id="515" r:id="rId63"/>
    <p:sldId id="516" r:id="rId64"/>
    <p:sldId id="517" r:id="rId65"/>
    <p:sldId id="518" r:id="rId66"/>
    <p:sldId id="520" r:id="rId67"/>
    <p:sldId id="521" r:id="rId68"/>
    <p:sldId id="522" r:id="rId69"/>
    <p:sldId id="519" r:id="rId70"/>
    <p:sldId id="273" r:id="rId71"/>
    <p:sldId id="278" r:id="rId72"/>
    <p:sldId id="589" r:id="rId73"/>
    <p:sldId id="591" r:id="rId74"/>
    <p:sldId id="590" r:id="rId75"/>
    <p:sldId id="593" r:id="rId76"/>
    <p:sldId id="592" r:id="rId77"/>
    <p:sldId id="411" r:id="rId78"/>
    <p:sldId id="279" r:id="rId79"/>
    <p:sldId id="596" r:id="rId80"/>
    <p:sldId id="597" r:id="rId81"/>
    <p:sldId id="594" r:id="rId82"/>
    <p:sldId id="570" r:id="rId83"/>
    <p:sldId id="407" r:id="rId84"/>
    <p:sldId id="571" r:id="rId85"/>
    <p:sldId id="573" r:id="rId86"/>
    <p:sldId id="409" r:id="rId87"/>
    <p:sldId id="574" r:id="rId88"/>
    <p:sldId id="575" r:id="rId89"/>
    <p:sldId id="415" r:id="rId90"/>
    <p:sldId id="576" r:id="rId91"/>
    <p:sldId id="419" r:id="rId92"/>
    <p:sldId id="560" r:id="rId93"/>
    <p:sldId id="426" r:id="rId94"/>
    <p:sldId id="435" r:id="rId95"/>
    <p:sldId id="436" r:id="rId96"/>
    <p:sldId id="588" r:id="rId97"/>
    <p:sldId id="437" r:id="rId98"/>
    <p:sldId id="440" r:id="rId99"/>
    <p:sldId id="441" r:id="rId100"/>
    <p:sldId id="442" r:id="rId101"/>
    <p:sldId id="561" r:id="rId102"/>
    <p:sldId id="564" r:id="rId103"/>
  </p:sldIdLst>
  <p:sldSz cx="9144000" cy="6858000" type="screen4x3"/>
  <p:notesSz cx="6858000" cy="9144000"/>
  <p:embeddedFontLst>
    <p:embeddedFont>
      <p:font typeface="Calibri" pitchFamily="34" charset="0"/>
      <p:regular r:id="rId105"/>
      <p:bold r:id="rId106"/>
      <p:italic r:id="rId107"/>
      <p:boldItalic r:id="rId108"/>
    </p:embeddedFont>
    <p:embeddedFont>
      <p:font typeface="Georgia" pitchFamily="18" charset="0"/>
      <p:regular r:id="rId109"/>
      <p:bold r:id="rId110"/>
      <p:italic r:id="rId111"/>
      <p:boldItalic r:id="rId112"/>
    </p:embeddedFont>
    <p:embeddedFont>
      <p:font typeface="Gulim" pitchFamily="34" charset="-127"/>
      <p:regular r:id="rId113"/>
    </p:embeddedFont>
    <p:embeddedFont>
      <p:font typeface="华文彩云" pitchFamily="2" charset="-122"/>
      <p:regular r:id="rId114"/>
    </p:embeddedFont>
    <p:embeddedFont>
      <p:font typeface="楷体_GB2312" pitchFamily="49" charset="-122"/>
      <p:regular r:id="rId115"/>
    </p:embeddedFont>
    <p:embeddedFont>
      <p:font typeface="Arial Unicode MS" pitchFamily="34" charset="-122"/>
      <p:regular r:id="rId116"/>
    </p:embeddedFont>
    <p:embeddedFont>
      <p:font typeface="Comic Sans MS" pitchFamily="66" charset="0"/>
      <p:regular r:id="rId117"/>
      <p:bold r:id="rId118"/>
    </p:embeddedFont>
    <p:embeddedFont>
      <p:font typeface="Cooper Black" pitchFamily="18" charset="0"/>
      <p:regular r:id="rId119"/>
    </p:embeddedFont>
    <p:embeddedFont>
      <p:font typeface="Tempus Sans ITC" pitchFamily="82" charset="0"/>
      <p:regular r:id="rId120"/>
    </p:embeddedFont>
    <p:embeddedFont>
      <p:font typeface="方正舒体" pitchFamily="2" charset="-122"/>
      <p:regular r:id="rId121"/>
    </p:embeddedFont>
    <p:embeddedFont>
      <p:font typeface="Wingdings 2" pitchFamily="18" charset="2"/>
      <p:regular r:id="rId122"/>
    </p:embeddedFont>
    <p:embeddedFont>
      <p:font typeface="华文楷体" pitchFamily="2" charset="-122"/>
      <p:regular r:id="rId123"/>
    </p:embeddedFont>
    <p:embeddedFont>
      <p:font typeface="华文行楷" pitchFamily="2" charset="-122"/>
      <p:regular r:id="rId124"/>
    </p:embeddedFont>
    <p:embeddedFont>
      <p:font typeface="PMingLiU" pitchFamily="18" charset="-120"/>
      <p:regular r:id="rId125"/>
    </p:embeddedFont>
    <p:embeddedFont>
      <p:font typeface="华文新魏" pitchFamily="2" charset="-122"/>
      <p:regular r:id="rId1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0066"/>
    <a:srgbClr val="FF5050"/>
    <a:srgbClr val="CCB6FF"/>
    <a:srgbClr val="CC3300"/>
    <a:srgbClr val="FF9900"/>
    <a:srgbClr val="336600"/>
    <a:srgbClr val="2DC8FF"/>
    <a:srgbClr val="8E0000"/>
    <a:srgbClr val="71AE0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38" autoAdjust="0"/>
    <p:restoredTop sz="94338" autoAdjust="0"/>
  </p:normalViewPr>
  <p:slideViewPr>
    <p:cSldViewPr snapToObjects="1">
      <p:cViewPr>
        <p:scale>
          <a:sx n="66" d="100"/>
          <a:sy n="66" d="100"/>
        </p:scale>
        <p:origin x="-1830" y="-49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3.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8.fntdata"/><Relationship Id="rId16" Type="http://schemas.openxmlformats.org/officeDocument/2006/relationships/slide" Target="slides/slide14.xml"/><Relationship Id="rId107" Type="http://schemas.openxmlformats.org/officeDocument/2006/relationships/font" Target="fonts/font3.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9.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1.fntdata"/><Relationship Id="rId113" Type="http://schemas.openxmlformats.org/officeDocument/2006/relationships/font" Target="fonts/font9.fntdata"/><Relationship Id="rId118" Type="http://schemas.openxmlformats.org/officeDocument/2006/relationships/font" Target="fonts/font14.fntdata"/><Relationship Id="rId12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font" Target="fonts/font4.fntdata"/><Relationship Id="rId116" Type="http://schemas.openxmlformats.org/officeDocument/2006/relationships/font" Target="fonts/font12.fntdata"/><Relationship Id="rId124" Type="http://schemas.openxmlformats.org/officeDocument/2006/relationships/font" Target="fonts/font20.fntdata"/><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fntdata"/><Relationship Id="rId114" Type="http://schemas.openxmlformats.org/officeDocument/2006/relationships/font" Target="fonts/font10.fntdata"/><Relationship Id="rId119" Type="http://schemas.openxmlformats.org/officeDocument/2006/relationships/font" Target="fonts/font15.fntdata"/><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8.fntdata"/><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22</a:t>
            </a:fld>
            <a:endParaRPr lang="en-US" altLang="zh-CN" sz="1200">
              <a:latin typeface="+mn-lt"/>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23</a:t>
            </a:fld>
            <a:endParaRPr lang="en-US" altLang="zh-CN" sz="1200">
              <a:latin typeface="+mn-lt"/>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24</a:t>
            </a:fld>
            <a:endParaRPr lang="en-US" altLang="zh-CN" sz="1200">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26</a:t>
            </a:fld>
            <a:endParaRPr lang="en-US" altLang="zh-CN" sz="120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48</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49</a:t>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50</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53</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65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66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69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9409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Book2%20U2%20Pre.wav" TargetMode="External"/><Relationship Id="rId6" Type="http://schemas.openxmlformats.org/officeDocument/2006/relationships/image" Target="../media/image17.gif"/><Relationship Id="rId5" Type="http://schemas.openxmlformats.org/officeDocument/2006/relationships/image" Target="../media/image14.jpeg"/><Relationship Id="rId4" Type="http://schemas.openxmlformats.org/officeDocument/2006/relationships/slide" Target="slide5.xml"/></Relationships>
</file>

<file path=ppt/slides/_rels/slide100.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slide" Target="slide98.xml"/><Relationship Id="rId5" Type="http://schemas.openxmlformats.org/officeDocument/2006/relationships/image" Target="../media/image52.png"/><Relationship Id="rId4" Type="http://schemas.openxmlformats.org/officeDocument/2006/relationships/image" Target="../media/image14.jpeg"/></Relationships>
</file>

<file path=ppt/slides/_rels/slide10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jpeg"/><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jpeg"/><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compound-1.wav" TargetMode="Externa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compound-2.wav" TargetMode="Externa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3.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compound-3.wav" TargetMode="Externa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4.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compound-4.wav" TargetMode="External"/><Relationship Id="rId6" Type="http://schemas.openxmlformats.org/officeDocument/2006/relationships/image" Target="../media/image14.jpeg"/><Relationship Id="rId5" Type="http://schemas.openxmlformats.org/officeDocument/2006/relationships/slide" Target="slide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jpeg"/><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slide" Target="slide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0.png"/><Relationship Id="rId7"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61.xml"/><Relationship Id="rId11" Type="http://schemas.openxmlformats.org/officeDocument/2006/relationships/image" Target="../media/image31.jpeg"/><Relationship Id="rId5" Type="http://schemas.openxmlformats.org/officeDocument/2006/relationships/slide" Target="slide39.xml"/><Relationship Id="rId10" Type="http://schemas.openxmlformats.org/officeDocument/2006/relationships/image" Target="../media/image9.png"/><Relationship Id="rId4" Type="http://schemas.openxmlformats.org/officeDocument/2006/relationships/slide" Target="slide21.xml"/><Relationship Id="rId9" Type="http://schemas.openxmlformats.org/officeDocument/2006/relationships/slide" Target="slide12.xml"/></Relationships>
</file>

<file path=ppt/slides/_rels/slide2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20.xml"/><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32.pn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20.xml"/><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20.xm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32.pn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slide" Target="slide20.xml"/><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2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20.xml"/><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32.pn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20.xml"/><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34.pn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21.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2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2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21.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2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2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2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3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slide" Target="slide9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0.xml"/><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slide" Target="slide69.xml"/><Relationship Id="rId9" Type="http://schemas.openxmlformats.org/officeDocument/2006/relationships/image" Target="../media/image10.png"/><Relationship Id="rId1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slide" Target="slide3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4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7.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png"/><Relationship Id="rId7" Type="http://schemas.openxmlformats.org/officeDocument/2006/relationships/slide" Target="slide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slide" Target="slide39.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5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slide" Target="slide39.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5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slide" Target="slide39.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57.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0.png"/><Relationship Id="rId4" Type="http://schemas.openxmlformats.org/officeDocument/2006/relationships/image" Target="../media/image14.jpeg"/></Relationships>
</file>

<file path=ppt/slides/_rels/slide58.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38.jpeg"/><Relationship Id="rId5" Type="http://schemas.openxmlformats.org/officeDocument/2006/relationships/image" Target="../media/image14.jpeg"/><Relationship Id="rId4" Type="http://schemas.openxmlformats.org/officeDocument/2006/relationships/slide" Target="slide20.xml"/></Relationships>
</file>

<file path=ppt/slides/_rels/slide59.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4.jpeg"/><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jpeg"/><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4.jpeg"/><Relationship Id="rId4" Type="http://schemas.openxmlformats.org/officeDocument/2006/relationships/slide" Target="slide20.xml"/></Relationships>
</file>

<file path=ppt/slides/_rels/slide6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9.png"/><Relationship Id="rId7" Type="http://schemas.openxmlformats.org/officeDocument/2006/relationships/image" Target="../media/image14.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64.xml"/><Relationship Id="rId4" Type="http://schemas.openxmlformats.org/officeDocument/2006/relationships/slide" Target="slide62.xml"/><Relationship Id="rId9" Type="http://schemas.openxmlformats.org/officeDocument/2006/relationships/slide" Target="slide61.xml"/></Relationships>
</file>

<file path=ppt/slides/_rels/slide6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jpeg"/></Relationships>
</file>

<file path=ppt/slides/_rels/slide6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jpeg"/></Relationships>
</file>

<file path=ppt/slides/_rels/slide64.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jpeg"/></Relationships>
</file>

<file path=ppt/slides/_rels/slide6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41.gif"/><Relationship Id="rId7" Type="http://schemas.openxmlformats.org/officeDocument/2006/relationships/slide" Target="slide2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slide" Target="slide61.xml"/><Relationship Id="rId5" Type="http://schemas.openxmlformats.org/officeDocument/2006/relationships/slide" Target="slide67.xml"/><Relationship Id="rId10" Type="http://schemas.openxmlformats.org/officeDocument/2006/relationships/image" Target="../media/image30.png"/><Relationship Id="rId4" Type="http://schemas.openxmlformats.org/officeDocument/2006/relationships/image" Target="../media/image42.png"/><Relationship Id="rId9" Type="http://schemas.openxmlformats.org/officeDocument/2006/relationships/image" Target="../media/image43.jpeg"/></Relationships>
</file>

<file path=ppt/slides/_rels/slide6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46.xml"/><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file:///F:\&#35838;&#20214;\&#26032;&#35270;&#37326;&#19977;&#29256;&#36890;&#29992;&#29256;%20201506\&#35835;&#20889;&#25945;&#31243;2\&#25913;&#23383;&#20307;&#21518;&#19978;&#20256;\B2U2\Unit%202%20section%20A\section%20A%20&#35270;&#39057;-liberal%20arts%20education.wmv" TargetMode="External"/><Relationship Id="rId6" Type="http://schemas.openxmlformats.org/officeDocument/2006/relationships/slide" Target="slide65.xml"/><Relationship Id="rId11" Type="http://schemas.openxmlformats.org/officeDocument/2006/relationships/slide" Target="slide61.xml"/><Relationship Id="rId5" Type="http://schemas.openxmlformats.org/officeDocument/2006/relationships/image" Target="../media/image44.png"/><Relationship Id="rId10" Type="http://schemas.openxmlformats.org/officeDocument/2006/relationships/image" Target="../media/image30.png"/><Relationship Id="rId4" Type="http://schemas.openxmlformats.org/officeDocument/2006/relationships/hyperlink" Target="bodylanguage.3gp" TargetMode="External"/><Relationship Id="rId9" Type="http://schemas.openxmlformats.org/officeDocument/2006/relationships/image" Target="../media/image43.jpeg"/></Relationships>
</file>

<file path=ppt/slides/_rels/slide67.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46.jpe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14.jpeg"/><Relationship Id="rId4" Type="http://schemas.openxmlformats.org/officeDocument/2006/relationships/slide" Target="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slide" Target="slide6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jpeg"/><Relationship Id="rId4" Type="http://schemas.openxmlformats.org/officeDocument/2006/relationships/slide" Target="slide20.xml"/></Relationships>
</file>

<file path=ppt/slides/_rels/slide69.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notesSlide" Target="../notesSlides/notesSlide49.xml"/><Relationship Id="rId7" Type="http://schemas.openxmlformats.org/officeDocument/2006/relationships/slide" Target="slide8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70.xml"/><Relationship Id="rId11" Type="http://schemas.openxmlformats.org/officeDocument/2006/relationships/image" Target="../media/image48.jpeg"/><Relationship Id="rId5" Type="http://schemas.openxmlformats.org/officeDocument/2006/relationships/image" Target="../media/image8.png"/><Relationship Id="rId10" Type="http://schemas.openxmlformats.org/officeDocument/2006/relationships/image" Target="../media/image14.jpeg"/><Relationship Id="rId4" Type="http://schemas.openxmlformats.org/officeDocument/2006/relationships/image" Target="../media/image47.png"/><Relationship Id="rId9"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jpeg"/><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72.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7.png"/><Relationship Id="rId4" Type="http://schemas.openxmlformats.org/officeDocument/2006/relationships/image" Target="../media/image14.jpeg"/></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76.xml.rels><?xml version="1.0" encoding="UTF-8" standalone="yes"?>
<Relationships xmlns="http://schemas.openxmlformats.org/package/2006/relationships"><Relationship Id="rId3" Type="http://schemas.openxmlformats.org/officeDocument/2006/relationships/slide" Target="slide69.xml"/><Relationship Id="rId7"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image" Target="../media/image47.png"/><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7.png"/><Relationship Id="rId4" Type="http://schemas.openxmlformats.org/officeDocument/2006/relationships/image" Target="../media/image14.jpeg"/></Relationships>
</file>

<file path=ppt/slides/_rels/slide7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7.png"/><Relationship Id="rId4" Type="http://schemas.openxmlformats.org/officeDocument/2006/relationships/image" Target="../media/image14.jpeg"/></Relationships>
</file>

<file path=ppt/slides/_rels/slide7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7.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Book2%20U2%20Pre.wav" TargetMode="External"/><Relationship Id="rId6" Type="http://schemas.openxmlformats.org/officeDocument/2006/relationships/image" Target="../media/image17.gif"/><Relationship Id="rId5" Type="http://schemas.openxmlformats.org/officeDocument/2006/relationships/image" Target="../media/image14.jpeg"/><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slide" Target="slide7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70.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slide" Target="slide7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70.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jpeg"/><Relationship Id="rId4" Type="http://schemas.openxmlformats.org/officeDocument/2006/relationships/slide" Target="slide69.xml"/></Relationships>
</file>

<file path=ppt/slides/_rels/slide8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F:\&#35838;&#20214;\&#26032;&#35270;&#37326;&#19977;&#29256;&#36890;&#29992;&#29256;%20201506\&#35835;&#20889;&#25945;&#31243;2\&#25913;&#23383;&#20307;&#21518;&#19978;&#20256;\B2U2\Unit%202%20section%20A\Book2%20U2%20Pre.wav" TargetMode="External"/><Relationship Id="rId6" Type="http://schemas.openxmlformats.org/officeDocument/2006/relationships/image" Target="../media/image17.gif"/><Relationship Id="rId5" Type="http://schemas.openxmlformats.org/officeDocument/2006/relationships/image" Target="../media/image14.jpeg"/><Relationship Id="rId4"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14.jpeg"/></Relationships>
</file>

<file path=ppt/slides/_rels/slide9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4.jpeg"/></Relationships>
</file>

<file path=ppt/slides/_rels/slide9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9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jpeg"/><Relationship Id="rId4" Type="http://schemas.openxmlformats.org/officeDocument/2006/relationships/slide" Target="slide69.xml"/></Relationships>
</file>

<file path=ppt/slides/_rels/slide97.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52.png"/><Relationship Id="rId7" Type="http://schemas.openxmlformats.org/officeDocument/2006/relationships/image" Target="../media/image14.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98.xml"/><Relationship Id="rId4" Type="http://schemas.openxmlformats.org/officeDocument/2006/relationships/image" Target="../media/image53.png"/><Relationship Id="rId9" Type="http://schemas.openxmlformats.org/officeDocument/2006/relationships/image" Target="../media/image15.jpeg"/></Relationships>
</file>

<file path=ppt/slides/_rels/slide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97.xml"/><Relationship Id="rId1" Type="http://schemas.openxmlformats.org/officeDocument/2006/relationships/slideLayout" Target="../slideLayouts/slideLayout7.xml"/><Relationship Id="rId5" Type="http://schemas.openxmlformats.org/officeDocument/2006/relationships/slide" Target="slide98.xml"/><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97.xml"/><Relationship Id="rId1" Type="http://schemas.openxmlformats.org/officeDocument/2006/relationships/slideLayout" Target="../slideLayouts/slideLayout7.xml"/><Relationship Id="rId5" Type="http://schemas.openxmlformats.org/officeDocument/2006/relationships/slide" Target="slide98.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19" name="组合 41"/>
            <p:cNvGrpSpPr>
              <a:grpSpLocks/>
            </p:cNvGrpSpPr>
            <p:nvPr/>
          </p:nvGrpSpPr>
          <p:grpSpPr bwMode="auto">
            <a:xfrm>
              <a:off x="1943137" y="1412794"/>
              <a:ext cx="4516689" cy="2653733"/>
              <a:chOff x="3090968" y="1746412"/>
              <a:chExt cx="4267114" cy="2396599"/>
            </a:xfrm>
          </p:grpSpPr>
          <p:grpSp>
            <p:nvGrpSpPr>
              <p:cNvPr id="20" name="组合 14"/>
              <p:cNvGrpSpPr>
                <a:grpSpLocks/>
              </p:cNvGrpSpPr>
              <p:nvPr/>
            </p:nvGrpSpPr>
            <p:grpSpPr bwMode="auto">
              <a:xfrm>
                <a:off x="3090968" y="1746412"/>
                <a:ext cx="4267114" cy="2393940"/>
                <a:chOff x="3836722" y="195124"/>
                <a:chExt cx="4807287" cy="3851678"/>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pic>
            <p:nvPicPr>
              <p:cNvPr id="23" name="Picture 31" descr="onlineuni"/>
              <p:cNvPicPr>
                <a:picLocks noChangeAspect="1" noChangeArrowheads="1"/>
              </p:cNvPicPr>
              <p:nvPr/>
            </p:nvPicPr>
            <p:blipFill>
              <a:blip r:embed="rId4" cstate="print"/>
              <a:srcRect r="74017"/>
              <a:stretch>
                <a:fillRect/>
              </a:stretch>
            </p:blipFill>
            <p:spPr bwMode="auto">
              <a:xfrm>
                <a:off x="4500562" y="3016126"/>
                <a:ext cx="1368435" cy="1126885"/>
              </a:xfrm>
              <a:prstGeom prst="rect">
                <a:avLst/>
              </a:prstGeom>
              <a:ln>
                <a:noFill/>
              </a:ln>
              <a:effectLst>
                <a:outerShdw blurRad="292100" dist="139700" dir="2700000" algn="tl" rotWithShape="0">
                  <a:srgbClr val="333333">
                    <a:alpha val="65000"/>
                  </a:srgbClr>
                </a:outerShdw>
              </a:effectLst>
            </p:spPr>
          </p:pic>
        </p:grpSp>
        <p:sp>
          <p:nvSpPr>
            <p:cNvPr id="27" name="Text Box 14"/>
            <p:cNvSpPr txBox="1">
              <a:spLocks noChangeArrowheads="1"/>
            </p:cNvSpPr>
            <p:nvPr/>
          </p:nvSpPr>
          <p:spPr bwMode="auto">
            <a:xfrm>
              <a:off x="678656" y="4917486"/>
              <a:ext cx="7572375" cy="584775"/>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The humanities: Out of date?</a:t>
              </a: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2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smtClean="0">
                <a:solidFill>
                  <a:schemeClr val="bg1"/>
                </a:solidFill>
                <a:latin typeface="Bodoni MT Condensed" pitchFamily="18" charset="0"/>
                <a:ea typeface="HY견명조"/>
                <a:cs typeface="Times New Roman" pitchFamily="18" charset="0"/>
              </a:rPr>
              <a:t>FOREIGN </a:t>
            </a:r>
            <a:r>
              <a:rPr lang="en-US" altLang="zh-CN" sz="1400" b="1" dirty="0">
                <a:solidFill>
                  <a:schemeClr val="bg1"/>
                </a:solidFill>
                <a:latin typeface="Bodoni MT Condensed" pitchFamily="18" charset="0"/>
                <a:ea typeface="HY견명조"/>
                <a:cs typeface="Times New Roman" pitchFamily="18" charset="0"/>
              </a:rPr>
              <a:t>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a:t>
            </a:r>
            <a:r>
              <a:rPr lang="en-US" altLang="zh-CN" sz="1400" b="1" dirty="0" smtClean="0">
                <a:solidFill>
                  <a:schemeClr val="bg1"/>
                </a:solidFill>
                <a:latin typeface="Bodoni MT Condensed" pitchFamily="18" charset="0"/>
                <a:ea typeface="HY견명조"/>
                <a:cs typeface="Times New Roman" pitchFamily="18" charset="0"/>
              </a:rPr>
              <a:t>UNIVERSITY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1026" name="Picture 2" descr="D:\找图\新视野读写2\徐晨买图\徐晨买图\U2\73117182.jpg"/>
          <p:cNvPicPr>
            <a:picLocks noChangeAspect="1" noChangeArrowheads="1"/>
          </p:cNvPicPr>
          <p:nvPr/>
        </p:nvPicPr>
        <p:blipFill>
          <a:blip r:embed="rId5" cstate="print"/>
          <a:srcRect/>
          <a:stretch>
            <a:fillRect/>
          </a:stretch>
        </p:blipFill>
        <p:spPr bwMode="auto">
          <a:xfrm>
            <a:off x="1928794" y="1428736"/>
            <a:ext cx="1403100" cy="1345209"/>
          </a:xfrm>
          <a:prstGeom prst="rect">
            <a:avLst/>
          </a:prstGeom>
          <a:noFill/>
        </p:spPr>
      </p:pic>
    </p:spTree>
    <p:extLst>
      <p:ext uri="{BB962C8B-B14F-4D97-AF65-F5344CB8AC3E}">
        <p14:creationId xmlns="" xmlns:p14="http://schemas.microsoft.com/office/powerpoint/2010/main"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7"/>
          <p:cNvGrpSpPr/>
          <p:nvPr/>
        </p:nvGrpSpPr>
        <p:grpSpPr>
          <a:xfrm>
            <a:off x="251520" y="1195387"/>
            <a:ext cx="8676456" cy="4678204"/>
            <a:chOff x="251520" y="1195387"/>
            <a:chExt cx="8676456" cy="4678204"/>
          </a:xfrm>
        </p:grpSpPr>
        <p:sp>
          <p:nvSpPr>
            <p:cNvPr id="150533" name="TextBox 8"/>
            <p:cNvSpPr txBox="1">
              <a:spLocks noChangeArrowheads="1"/>
            </p:cNvSpPr>
            <p:nvPr/>
          </p:nvSpPr>
          <p:spPr bwMode="auto">
            <a:xfrm>
              <a:off x="1142976" y="2670011"/>
              <a:ext cx="7634288" cy="461665"/>
            </a:xfrm>
            <a:prstGeom prst="rect">
              <a:avLst/>
            </a:prstGeom>
            <a:noFill/>
            <a:ln w="9525">
              <a:noFill/>
              <a:miter lim="800000"/>
              <a:headEnd/>
              <a:tailEnd/>
            </a:ln>
          </p:spPr>
          <p:txBody>
            <a:bodyPr>
              <a:spAutoFit/>
            </a:bodyPr>
            <a:lstStyle/>
            <a:p>
              <a:endParaRPr lang="zh-CN" altLang="zh-CN" sz="2400" dirty="0" smtClean="0">
                <a:latin typeface="Helvetica"/>
                <a:ea typeface="楷体_GB2312" pitchFamily="49" charset="-122"/>
              </a:endParaRPr>
            </a:p>
          </p:txBody>
        </p:sp>
        <p:sp>
          <p:nvSpPr>
            <p:cNvPr id="11" name="矩形 10"/>
            <p:cNvSpPr/>
            <p:nvPr/>
          </p:nvSpPr>
          <p:spPr>
            <a:xfrm>
              <a:off x="251520" y="1195387"/>
              <a:ext cx="8676456" cy="4678204"/>
            </a:xfrm>
            <a:prstGeom prst="rect">
              <a:avLst/>
            </a:prstGeom>
          </p:spPr>
          <p:txBody>
            <a:bodyPr wrap="square">
              <a:spAutoFit/>
            </a:bodyPr>
            <a:lstStyle/>
            <a:p>
              <a:pPr marL="360363" indent="-360363"/>
              <a:r>
                <a:rPr lang="en-US" altLang="zh-CN" sz="2400" dirty="0" smtClean="0">
                  <a:latin typeface="Helvetica"/>
                  <a:ea typeface="楷体_GB2312" pitchFamily="49" charset="-122"/>
                </a:rPr>
                <a:t>4.  What else did the speaker learn in addition to the things he learned from history and Spanish classes? </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A  He learned how to read assigned textbooks.</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B  He learned how to get meaning from texts.</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C  He learned how to go over every single word in reading.</a:t>
              </a:r>
            </a:p>
            <a:p>
              <a:pPr marL="360363" indent="-360363">
                <a:spcBef>
                  <a:spcPts val="1200"/>
                </a:spcBef>
                <a:buAutoNum type="arabicPeriod" startAt="5"/>
              </a:pPr>
              <a:r>
                <a:rPr lang="en-US" altLang="zh-CN" sz="2400" dirty="0" smtClean="0">
                  <a:latin typeface="Helvetica"/>
                  <a:ea typeface="楷体_GB2312" pitchFamily="49" charset="-122"/>
                </a:rPr>
                <a:t>For what purpose did the teacher give students red pens and their own compositions?</a:t>
              </a:r>
            </a:p>
            <a:p>
              <a:pPr marL="457200" indent="-96838"/>
              <a:r>
                <a:rPr lang="en-US" altLang="zh-CN" sz="2400" dirty="0" smtClean="0">
                  <a:latin typeface="Helvetica"/>
                  <a:ea typeface="楷体_GB2312" pitchFamily="49" charset="-122"/>
                </a:rPr>
                <a:t>  A  Ask them to learn how to improve communication skills. </a:t>
              </a:r>
              <a:endParaRPr lang="zh-CN" altLang="zh-CN" sz="2400" dirty="0" smtClean="0">
                <a:latin typeface="Helvetica"/>
                <a:ea typeface="楷体_GB2312" pitchFamily="49" charset="-122"/>
              </a:endParaRPr>
            </a:p>
            <a:p>
              <a:pPr marL="457200" indent="-96838"/>
              <a:r>
                <a:rPr lang="en-US" altLang="zh-CN" sz="2400" dirty="0" smtClean="0">
                  <a:latin typeface="Helvetica"/>
                  <a:ea typeface="楷体_GB2312" pitchFamily="49" charset="-122"/>
                </a:rPr>
                <a:t>  B  Ask them to learn how to memorize facts and formulas.</a:t>
              </a:r>
              <a:endParaRPr lang="zh-CN" altLang="zh-CN" sz="2400" dirty="0" smtClean="0">
                <a:latin typeface="Helvetica"/>
                <a:ea typeface="楷体_GB2312" pitchFamily="49" charset="-122"/>
              </a:endParaRPr>
            </a:p>
            <a:p>
              <a:pPr marL="893763" indent="-533400"/>
              <a:r>
                <a:rPr lang="en-US" altLang="zh-CN" sz="2400" dirty="0" smtClean="0">
                  <a:latin typeface="Helvetica"/>
                  <a:ea typeface="楷体_GB2312" pitchFamily="49" charset="-122"/>
                </a:rPr>
                <a:t>  C  Ask them to learn how to evaluate their own writing critically.</a:t>
              </a:r>
              <a:endParaRPr lang="zh-CN" altLang="zh-CN" sz="2400" dirty="0" smtClean="0">
                <a:latin typeface="Helvetica"/>
                <a:ea typeface="楷体_GB2312" pitchFamily="49" charset="-122"/>
              </a:endParaRPr>
            </a:p>
            <a:p>
              <a:endParaRPr lang="zh-CN" altLang="zh-CN" sz="2400" dirty="0" smtClean="0">
                <a:latin typeface="Helvetica"/>
                <a:ea typeface="楷体_GB2312" pitchFamily="49" charset="-122"/>
              </a:endParaRPr>
            </a:p>
          </p:txBody>
        </p:sp>
      </p:grpSp>
      <p:pic>
        <p:nvPicPr>
          <p:cNvPr id="13"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8" name="Oval 35" descr="024"/>
          <p:cNvSpPr>
            <a:spLocks noChangeArrowheads="1"/>
          </p:cNvSpPr>
          <p:nvPr/>
        </p:nvSpPr>
        <p:spPr bwMode="auto">
          <a:xfrm>
            <a:off x="395536" y="2313633"/>
            <a:ext cx="433387" cy="395287"/>
          </a:xfrm>
          <a:prstGeom prst="ellipse">
            <a:avLst/>
          </a:prstGeom>
          <a:blipFill dpi="0" rotWithShape="1">
            <a:blip r:embed="rId6" cstate="print"/>
            <a:srcRect/>
            <a:stretch>
              <a:fillRect/>
            </a:stretch>
          </a:blipFill>
          <a:ln w="9525">
            <a:solidFill>
              <a:schemeClr val="tx1"/>
            </a:solidFill>
            <a:round/>
            <a:headEnd/>
            <a:tailEnd/>
          </a:ln>
        </p:spPr>
        <p:txBody>
          <a:bodyPr wrap="none" anchor="ctr"/>
          <a:lstStyle/>
          <a:p>
            <a:pPr algn="ctr">
              <a:lnSpc>
                <a:spcPct val="110000"/>
              </a:lnSpc>
            </a:pPr>
            <a:endParaRPr kumimoji="1" lang="zh-CN" altLang="zh-CN" sz="2600" b="1">
              <a:latin typeface="Times New Roman" pitchFamily="18" charset="0"/>
              <a:ea typeface="楷体_GB2312" pitchFamily="49" charset="-122"/>
            </a:endParaRPr>
          </a:p>
        </p:txBody>
      </p:sp>
      <p:sp>
        <p:nvSpPr>
          <p:cNvPr id="9" name="Oval 35" descr="024"/>
          <p:cNvSpPr>
            <a:spLocks noChangeArrowheads="1"/>
          </p:cNvSpPr>
          <p:nvPr/>
        </p:nvSpPr>
        <p:spPr bwMode="auto">
          <a:xfrm>
            <a:off x="322189" y="4653136"/>
            <a:ext cx="433387" cy="395287"/>
          </a:xfrm>
          <a:prstGeom prst="ellipse">
            <a:avLst/>
          </a:prstGeom>
          <a:blipFill dpi="0" rotWithShape="1">
            <a:blip r:embed="rId6" cstate="print"/>
            <a:srcRect/>
            <a:stretch>
              <a:fillRect/>
            </a:stretch>
          </a:blipFill>
          <a:ln w="9525">
            <a:solidFill>
              <a:schemeClr val="tx1"/>
            </a:solidFill>
            <a:round/>
            <a:headEnd/>
            <a:tailEnd/>
          </a:ln>
        </p:spPr>
        <p:txBody>
          <a:bodyPr wrap="none" anchor="ctr"/>
          <a:lstStyle/>
          <a:p>
            <a:pPr algn="ctr">
              <a:lnSpc>
                <a:spcPct val="110000"/>
              </a:lnSpc>
            </a:pPr>
            <a:endParaRPr kumimoji="1" lang="zh-CN" altLang="zh-CN" sz="2600" b="1">
              <a:latin typeface="Times New Roman" pitchFamily="18" charset="0"/>
              <a:ea typeface="楷体_GB2312" pitchFamily="49" charset="-122"/>
            </a:endParaRPr>
          </a:p>
        </p:txBody>
      </p:sp>
      <p:grpSp>
        <p:nvGrpSpPr>
          <p:cNvPr id="10" name="组合 9"/>
          <p:cNvGrpSpPr/>
          <p:nvPr/>
        </p:nvGrpSpPr>
        <p:grpSpPr>
          <a:xfrm>
            <a:off x="-7938" y="9525"/>
            <a:ext cx="8723313" cy="1187450"/>
            <a:chOff x="-7938" y="9525"/>
            <a:chExt cx="8723313" cy="1187450"/>
          </a:xfrm>
        </p:grpSpPr>
        <p:sp>
          <p:nvSpPr>
            <p:cNvPr id="12"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7" cstate="print"/>
            <a:srcRect/>
            <a:stretch>
              <a:fillRect/>
            </a:stretch>
          </p:blipFill>
          <p:spPr bwMode="auto">
            <a:xfrm>
              <a:off x="-7938" y="9525"/>
              <a:ext cx="4645026" cy="1187450"/>
            </a:xfrm>
            <a:prstGeom prst="rect">
              <a:avLst/>
            </a:prstGeom>
            <a:noFill/>
            <a:ln w="9525">
              <a:noFill/>
              <a:miter lim="800000"/>
              <a:headEnd/>
              <a:tailEnd/>
            </a:ln>
          </p:spPr>
        </p:pic>
        <p:sp>
          <p:nvSpPr>
            <p:cNvPr id="15" name="TextBox 1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Book2 U2 Pre.wav">
            <a:hlinkClick r:id="" action="ppaction://media"/>
          </p:cNvPr>
          <p:cNvPicPr>
            <a:picLocks noRot="1" noChangeAspect="1"/>
          </p:cNvPicPr>
          <p:nvPr>
            <a:audioFile r:link="rId1"/>
          </p:nvPr>
        </p:nvPicPr>
        <p:blipFill>
          <a:blip r:embed="rId8"/>
          <a:stretch>
            <a:fillRect/>
          </a:stretch>
        </p:blipFill>
        <p:spPr>
          <a:xfrm>
            <a:off x="71406" y="1285860"/>
            <a:ext cx="304800" cy="304800"/>
          </a:xfrm>
          <a:prstGeom prst="rect">
            <a:avLst/>
          </a:prstGeom>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76571" fill="hold"/>
                                        <p:tgtEl>
                                          <p:spTgt spid="16"/>
                                        </p:tgtEl>
                                      </p:cBhvr>
                                    </p:cmd>
                                  </p:childTnLst>
                                </p:cTn>
                              </p:par>
                            </p:childTnLst>
                          </p:cTn>
                        </p:par>
                      </p:childTnLst>
                    </p:cTn>
                  </p:par>
                </p:childTnLst>
              </p:cTn>
              <p:nextCondLst>
                <p:cond evt="onClick" delay="0">
                  <p:tgtEl>
                    <p:spTgt spid="16"/>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8" grpId="0" animBg="1" autoUpdateAnimBg="0"/>
      <p:bldP spid="9"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341816" y="1615218"/>
          <a:ext cx="8462141" cy="4541269"/>
        </p:xfrm>
        <a:graphic>
          <a:graphicData uri="http://schemas.openxmlformats.org/drawingml/2006/table">
            <a:tbl>
              <a:tblPr firstRow="1" bandRow="1">
                <a:tableStyleId>{5C22544A-7EE6-4342-B048-85BDC9FD1C3A}</a:tableStyleId>
              </a:tblPr>
              <a:tblGrid>
                <a:gridCol w="3839963"/>
                <a:gridCol w="4622178"/>
              </a:tblGrid>
              <a:tr h="454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249614">
                <a:tc>
                  <a:txBody>
                    <a:bodyPr/>
                    <a:lstStyle/>
                    <a:p>
                      <a:pPr algn="just">
                        <a:spcAft>
                          <a:spcPts val="0"/>
                        </a:spcAft>
                      </a:pPr>
                      <a:endParaRPr lang="en-US" altLang="zh-CN" sz="2200" b="1" kern="1200" dirty="0" smtClean="0">
                        <a:solidFill>
                          <a:schemeClr val="dk1"/>
                        </a:solidFill>
                        <a:latin typeface="华文楷体" pitchFamily="2" charset="-122"/>
                        <a:ea typeface="华文楷体" pitchFamily="2" charset="-122"/>
                        <a:cs typeface="+mn-cs"/>
                      </a:endParaRPr>
                    </a:p>
                    <a:p>
                      <a:pPr algn="just">
                        <a:spcAft>
                          <a:spcPts val="0"/>
                        </a:spcAft>
                      </a:pPr>
                      <a:r>
                        <a:rPr lang="zh-CN" altLang="zh-CN" sz="2200" b="1" kern="1200" dirty="0" smtClean="0">
                          <a:solidFill>
                            <a:schemeClr val="dk1"/>
                          </a:solidFill>
                          <a:latin typeface="华文楷体" pitchFamily="2" charset="-122"/>
                          <a:ea typeface="华文楷体" pitchFamily="2" charset="-122"/>
                          <a:cs typeface="+mn-cs"/>
                        </a:rPr>
                        <a:t>表示</a:t>
                      </a:r>
                      <a:r>
                        <a:rPr lang="en-US" altLang="zh-CN" sz="2200" b="1" kern="1200" dirty="0" smtClean="0">
                          <a:solidFill>
                            <a:schemeClr val="dk1"/>
                          </a:solidFill>
                          <a:latin typeface="华文楷体" pitchFamily="2" charset="-122"/>
                          <a:ea typeface="华文楷体" pitchFamily="2" charset="-122"/>
                          <a:cs typeface="+mn-cs"/>
                        </a:rPr>
                        <a:t>“</a:t>
                      </a:r>
                      <a:r>
                        <a:rPr lang="zh-CN" altLang="zh-CN" sz="2200" b="1" kern="1200" dirty="0" smtClean="0">
                          <a:solidFill>
                            <a:schemeClr val="dk1"/>
                          </a:solidFill>
                          <a:latin typeface="华文楷体" pitchFamily="2" charset="-122"/>
                          <a:ea typeface="华文楷体" pitchFamily="2" charset="-122"/>
                          <a:cs typeface="+mn-cs"/>
                        </a:rPr>
                        <a:t>人们对某一事物的看法的变化</a:t>
                      </a:r>
                      <a:r>
                        <a:rPr lang="en-US" altLang="zh-CN" sz="2200" b="1" kern="1200" dirty="0" smtClean="0">
                          <a:solidFill>
                            <a:schemeClr val="dk1"/>
                          </a:solidFill>
                          <a:latin typeface="华文楷体" pitchFamily="2" charset="-122"/>
                          <a:ea typeface="华文楷体" pitchFamily="2" charset="-122"/>
                          <a:cs typeface="+mn-cs"/>
                        </a:rPr>
                        <a:t>”</a:t>
                      </a:r>
                      <a:r>
                        <a:rPr lang="zh-CN" altLang="zh-CN" sz="2200" b="1" kern="1200" dirty="0" smtClean="0">
                          <a:solidFill>
                            <a:schemeClr val="dk1"/>
                          </a:solidFill>
                          <a:latin typeface="华文楷体" pitchFamily="2" charset="-122"/>
                          <a:ea typeface="华文楷体" pitchFamily="2" charset="-122"/>
                          <a:cs typeface="+mn-cs"/>
                        </a:rPr>
                        <a:t>。</a:t>
                      </a:r>
                    </a:p>
                  </a:txBody>
                  <a:tcPr marL="68580" marR="68580" marT="0" marB="0"/>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128879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2200" b="1" kern="1200" dirty="0" smtClean="0">
                        <a:solidFill>
                          <a:schemeClr val="dk1"/>
                        </a:solidFill>
                        <a:latin typeface="华文楷体" pitchFamily="2" charset="-122"/>
                        <a:ea typeface="华文楷体" pitchFamily="2" charset="-122"/>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sz="2200" b="1" kern="1200" dirty="0" smtClean="0">
                          <a:solidFill>
                            <a:schemeClr val="dk1"/>
                          </a:solidFill>
                          <a:latin typeface="华文楷体" pitchFamily="2" charset="-122"/>
                          <a:ea typeface="华文楷体" pitchFamily="2" charset="-122"/>
                          <a:cs typeface="+mn-cs"/>
                        </a:rPr>
                        <a:t>表示“今昔对比”。</a:t>
                      </a:r>
                    </a:p>
                    <a:p>
                      <a:pPr algn="just">
                        <a:spcAft>
                          <a:spcPts val="0"/>
                        </a:spcAft>
                      </a:pPr>
                      <a:endParaRPr lang="zh-CN" altLang="zh-CN" sz="2200" b="1" kern="1200" dirty="0" smtClean="0">
                        <a:solidFill>
                          <a:schemeClr val="dk1"/>
                        </a:solidFill>
                        <a:latin typeface="华文楷体" pitchFamily="2" charset="-122"/>
                        <a:ea typeface="华文楷体" pitchFamily="2" charset="-122"/>
                        <a:cs typeface="+mn-cs"/>
                      </a:endParaRPr>
                    </a:p>
                  </a:txBody>
                  <a:tcPr marL="68580" marR="68580" marT="0" marB="0"/>
                </a:tc>
                <a:tc>
                  <a:txBody>
                    <a:bodyPr/>
                    <a:lstStyle/>
                    <a:p>
                      <a:pPr algn="l">
                        <a:lnSpc>
                          <a:spcPct val="100000"/>
                        </a:lnSpc>
                      </a:pPr>
                      <a:endParaRPr lang="zh-CN" altLang="en-US" dirty="0"/>
                    </a:p>
                  </a:txBody>
                  <a:tcPr/>
                </a:tc>
              </a:tr>
              <a:tr h="1545663">
                <a:tc>
                  <a:txBody>
                    <a:bodyPr/>
                    <a:lstStyle/>
                    <a:p>
                      <a:pPr algn="just">
                        <a:spcAft>
                          <a:spcPts val="0"/>
                        </a:spcAft>
                      </a:pPr>
                      <a:endParaRPr lang="en-US" altLang="zh-CN" sz="2200" b="1" kern="1200" dirty="0" smtClean="0">
                        <a:solidFill>
                          <a:schemeClr val="dk1"/>
                        </a:solidFill>
                        <a:latin typeface="华文楷体" pitchFamily="2" charset="-122"/>
                        <a:ea typeface="华文楷体" pitchFamily="2" charset="-122"/>
                        <a:cs typeface="+mn-cs"/>
                      </a:endParaRPr>
                    </a:p>
                    <a:p>
                      <a:pPr algn="just">
                        <a:spcAft>
                          <a:spcPts val="0"/>
                        </a:spcAft>
                      </a:pPr>
                      <a:r>
                        <a:rPr lang="zh-CN" altLang="zh-CN" sz="2200" b="1" kern="1200" dirty="0" smtClean="0">
                          <a:solidFill>
                            <a:schemeClr val="dk1"/>
                          </a:solidFill>
                          <a:latin typeface="华文楷体" pitchFamily="2" charset="-122"/>
                          <a:ea typeface="华文楷体" pitchFamily="2" charset="-122"/>
                          <a:cs typeface="+mn-cs"/>
                        </a:rPr>
                        <a:t>表示</a:t>
                      </a:r>
                      <a:r>
                        <a:rPr lang="en-US" altLang="zh-CN" sz="2200" b="1" kern="1200" dirty="0" smtClean="0">
                          <a:solidFill>
                            <a:schemeClr val="dk1"/>
                          </a:solidFill>
                          <a:latin typeface="华文楷体" pitchFamily="2" charset="-122"/>
                          <a:ea typeface="华文楷体" pitchFamily="2" charset="-122"/>
                          <a:cs typeface="+mn-cs"/>
                        </a:rPr>
                        <a:t> “</a:t>
                      </a:r>
                      <a:r>
                        <a:rPr lang="zh-CN" altLang="zh-CN" sz="2200" b="1" kern="1200" dirty="0" smtClean="0">
                          <a:solidFill>
                            <a:schemeClr val="dk1"/>
                          </a:solidFill>
                          <a:latin typeface="华文楷体" pitchFamily="2" charset="-122"/>
                          <a:ea typeface="华文楷体" pitchFamily="2" charset="-122"/>
                          <a:cs typeface="+mn-cs"/>
                        </a:rPr>
                        <a:t>如果只做……可能出现的后果</a:t>
                      </a:r>
                      <a:r>
                        <a:rPr lang="en-US" altLang="zh-CN" sz="2200" b="1" kern="1200" dirty="0" smtClean="0">
                          <a:solidFill>
                            <a:schemeClr val="dk1"/>
                          </a:solidFill>
                          <a:latin typeface="华文楷体" pitchFamily="2" charset="-122"/>
                          <a:ea typeface="华文楷体" pitchFamily="2" charset="-122"/>
                          <a:cs typeface="+mn-cs"/>
                        </a:rPr>
                        <a:t>”</a:t>
                      </a:r>
                      <a:r>
                        <a:rPr lang="zh-CN" altLang="zh-CN" sz="2200" b="1" kern="1200" dirty="0" smtClean="0">
                          <a:solidFill>
                            <a:schemeClr val="dk1"/>
                          </a:solidFill>
                          <a:latin typeface="华文楷体" pitchFamily="2" charset="-122"/>
                          <a:ea typeface="华文楷体" pitchFamily="2" charset="-122"/>
                          <a:cs typeface="+mn-cs"/>
                        </a:rPr>
                        <a:t>。</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accent1">
                              <a:lumMod val="50000"/>
                            </a:schemeClr>
                          </a:solidFill>
                          <a:latin typeface="Helvetica"/>
                          <a:ea typeface="+mn-ea"/>
                          <a:cs typeface="+mn-cs"/>
                        </a:rPr>
                        <a:t> </a:t>
                      </a:r>
                      <a:endParaRPr kumimoji="1" lang="zh-CN" altLang="en-US" sz="2400" b="1" kern="1200" dirty="0">
                        <a:solidFill>
                          <a:schemeClr val="accent1">
                            <a:lumMod val="50000"/>
                          </a:schemeClr>
                        </a:solidFill>
                        <a:latin typeface="Helvetica"/>
                        <a:ea typeface="+mn-ea"/>
                        <a:cs typeface="+mn-cs"/>
                      </a:endParaRPr>
                    </a:p>
                  </a:txBody>
                  <a:tcPr/>
                </a:tc>
              </a:tr>
            </a:tbl>
          </a:graphicData>
        </a:graphic>
      </p:graphicFrame>
      <p:sp>
        <p:nvSpPr>
          <p:cNvPr id="13" name="矩形 12"/>
          <p:cNvSpPr>
            <a:spLocks noChangeArrowheads="1"/>
          </p:cNvSpPr>
          <p:nvPr/>
        </p:nvSpPr>
        <p:spPr bwMode="auto">
          <a:xfrm>
            <a:off x="4357719" y="2143116"/>
            <a:ext cx="4643437" cy="830997"/>
          </a:xfrm>
          <a:prstGeom prst="rect">
            <a:avLst/>
          </a:prstGeom>
          <a:noFill/>
          <a:ln w="9525">
            <a:noFill/>
            <a:miter lim="800000"/>
            <a:headEnd/>
            <a:tailEnd/>
          </a:ln>
        </p:spPr>
        <p:txBody>
          <a:bodyPr>
            <a:spAutoFit/>
          </a:bodyPr>
          <a:lstStyle/>
          <a:p>
            <a:pPr marL="457200" indent="-457200"/>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is/are more and more seen as … rather than …</a:t>
            </a:r>
            <a:endParaRPr kumimoji="1" lang="en-US" altLang="zh-CN" sz="2400" b="1" dirty="0">
              <a:solidFill>
                <a:schemeClr val="accent1">
                  <a:lumMod val="50000"/>
                </a:schemeClr>
              </a:solidFill>
              <a:latin typeface="Helvetica"/>
            </a:endParaRPr>
          </a:p>
        </p:txBody>
      </p:sp>
      <p:sp>
        <p:nvSpPr>
          <p:cNvPr id="15" name="矩形 14"/>
          <p:cNvSpPr>
            <a:spLocks noChangeArrowheads="1"/>
          </p:cNvSpPr>
          <p:nvPr/>
        </p:nvSpPr>
        <p:spPr bwMode="auto">
          <a:xfrm>
            <a:off x="4321051" y="3687415"/>
            <a:ext cx="4643437" cy="461665"/>
          </a:xfrm>
          <a:prstGeom prst="rect">
            <a:avLst/>
          </a:prstGeom>
          <a:noFill/>
          <a:ln w="9525">
            <a:noFill/>
            <a:miter lim="800000"/>
            <a:headEnd/>
            <a:tailEnd/>
          </a:ln>
        </p:spPr>
        <p:txBody>
          <a:bodyPr>
            <a:spAutoFit/>
          </a:bodyPr>
          <a:lstStyle/>
          <a:p>
            <a:r>
              <a:rPr kumimoji="1" lang="en-US" altLang="zh-CN" sz="2400" b="1" dirty="0" smtClean="0">
                <a:solidFill>
                  <a:schemeClr val="accent1">
                    <a:lumMod val="50000"/>
                  </a:schemeClr>
                </a:solidFill>
                <a:latin typeface="Helvetica"/>
              </a:rPr>
              <a:t>once + N., sth. now …</a:t>
            </a:r>
            <a:endParaRPr kumimoji="1" lang="en-US" altLang="zh-CN" sz="2400" b="1" dirty="0">
              <a:solidFill>
                <a:schemeClr val="accent1">
                  <a:lumMod val="50000"/>
                </a:schemeClr>
              </a:solidFill>
              <a:latin typeface="Helvetica"/>
            </a:endParaRPr>
          </a:p>
        </p:txBody>
      </p:sp>
      <p:pic>
        <p:nvPicPr>
          <p:cNvPr id="1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9" name="矩形 8"/>
          <p:cNvSpPr>
            <a:spLocks noChangeArrowheads="1"/>
          </p:cNvSpPr>
          <p:nvPr/>
        </p:nvSpPr>
        <p:spPr bwMode="auto">
          <a:xfrm>
            <a:off x="4346195" y="4815440"/>
            <a:ext cx="4474277" cy="1200329"/>
          </a:xfrm>
          <a:prstGeom prst="rect">
            <a:avLst/>
          </a:prstGeom>
          <a:noFill/>
          <a:ln w="9525">
            <a:noFill/>
            <a:miter lim="800000"/>
            <a:headEnd/>
            <a:tailEnd/>
          </a:ln>
        </p:spPr>
        <p:txBody>
          <a:bodyPr wrap="square">
            <a:spAutoFit/>
          </a:bodyPr>
          <a:lstStyle/>
          <a:p>
            <a:pPr>
              <a:defRPr/>
            </a:pPr>
            <a:r>
              <a:rPr kumimoji="1" lang="en-US" altLang="zh-CN" sz="2400" b="1" dirty="0" smtClean="0">
                <a:solidFill>
                  <a:schemeClr val="accent1">
                    <a:lumMod val="50000"/>
                  </a:schemeClr>
                </a:solidFill>
                <a:latin typeface="Helvetica"/>
              </a:rPr>
              <a:t>If sb. only do sth. / If sb. do sth. alone, it’s likely that … / sb. are liable to …</a:t>
            </a:r>
          </a:p>
        </p:txBody>
      </p:sp>
      <p:grpSp>
        <p:nvGrpSpPr>
          <p:cNvPr id="16" name="组合 15"/>
          <p:cNvGrpSpPr/>
          <p:nvPr/>
        </p:nvGrpSpPr>
        <p:grpSpPr>
          <a:xfrm>
            <a:off x="-1787" y="5041"/>
            <a:ext cx="7854156" cy="1121584"/>
            <a:chOff x="-1787" y="5041"/>
            <a:chExt cx="7854156" cy="1121584"/>
          </a:xfrm>
        </p:grpSpPr>
        <p:pic>
          <p:nvPicPr>
            <p:cNvPr id="1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6"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a:t>
              </a: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patterns</a:t>
              </a:r>
            </a:p>
          </p:txBody>
        </p:sp>
        <p:sp>
          <p:nvSpPr>
            <p:cNvPr id="20" name="矩形 19"/>
            <p:cNvSpPr/>
            <p:nvPr/>
          </p:nvSpPr>
          <p:spPr>
            <a:xfrm>
              <a:off x="3491880" y="476672"/>
              <a:ext cx="4360489"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patterns</a:t>
              </a:r>
              <a:endParaRPr lang="zh-CN" altLang="en-US" sz="2000" b="1" dirty="0">
                <a:solidFill>
                  <a:srgbClr val="0070C0"/>
                </a:solidFill>
              </a:endParaRPr>
            </a:p>
          </p:txBody>
        </p:sp>
      </p:grpSp>
    </p:spTree>
    <p:extLst>
      <p:ext uri="{BB962C8B-B14F-4D97-AF65-F5344CB8AC3E}">
        <p14:creationId xmlns="" xmlns:p14="http://schemas.microsoft.com/office/powerpoint/2010/main"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grpSp>
        <p:nvGrpSpPr>
          <p:cNvPr id="17" name="组合 16"/>
          <p:cNvGrpSpPr/>
          <p:nvPr/>
        </p:nvGrpSpPr>
        <p:grpSpPr>
          <a:xfrm>
            <a:off x="0" y="0"/>
            <a:ext cx="9144000" cy="708025"/>
            <a:chOff x="0" y="0"/>
            <a:chExt cx="9144000" cy="708025"/>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0" name="TextBox 19"/>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1"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grpSp>
      <p:pic>
        <p:nvPicPr>
          <p:cNvPr id="5121" name="Picture 1" descr="D:\找图\新视野读写2\徐晨买图\徐晨买图\U2\161842635.jpg"/>
          <p:cNvPicPr>
            <a:picLocks noChangeAspect="1" noChangeArrowheads="1"/>
          </p:cNvPicPr>
          <p:nvPr/>
        </p:nvPicPr>
        <p:blipFill>
          <a:blip r:embed="rId2" cstate="print"/>
          <a:srcRect/>
          <a:stretch>
            <a:fillRect/>
          </a:stretch>
        </p:blipFill>
        <p:spPr bwMode="auto">
          <a:xfrm>
            <a:off x="1659273" y="1765750"/>
            <a:ext cx="2926482" cy="1951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D:\找图\新视野读写2\徐晨买图\徐晨买图\U2\103887468.jpg"/>
          <p:cNvPicPr>
            <a:picLocks noChangeAspect="1" noChangeArrowheads="1"/>
          </p:cNvPicPr>
          <p:nvPr/>
        </p:nvPicPr>
        <p:blipFill>
          <a:blip r:embed="rId3" cstate="print"/>
          <a:srcRect/>
          <a:stretch>
            <a:fillRect/>
          </a:stretch>
        </p:blipFill>
        <p:spPr bwMode="auto">
          <a:xfrm>
            <a:off x="4802545" y="1765751"/>
            <a:ext cx="2841289" cy="1951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4713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jpg"/>
          <p:cNvPicPr>
            <a:picLocks noChangeAspect="1" noChangeArrowheads="1"/>
          </p:cNvPicPr>
          <p:nvPr/>
        </p:nvPicPr>
        <p:blipFill>
          <a:blip r:embed="rId3" cstate="print"/>
          <a:srcRect/>
          <a:stretch>
            <a:fillRect/>
          </a:stretch>
        </p:blipFill>
        <p:spPr bwMode="auto">
          <a:xfrm>
            <a:off x="415168" y="2420888"/>
            <a:ext cx="8261288" cy="3456384"/>
          </a:xfrm>
          <a:prstGeom prst="rect">
            <a:avLst/>
          </a:prstGeom>
          <a:noFill/>
        </p:spPr>
      </p:pic>
      <p:sp>
        <p:nvSpPr>
          <p:cNvPr id="152579" name="TextBox 8"/>
          <p:cNvSpPr txBox="1">
            <a:spLocks noChangeArrowheads="1"/>
          </p:cNvSpPr>
          <p:nvPr/>
        </p:nvSpPr>
        <p:spPr bwMode="auto">
          <a:xfrm>
            <a:off x="611560" y="1700808"/>
            <a:ext cx="8064896" cy="830997"/>
          </a:xfrm>
          <a:prstGeom prst="rect">
            <a:avLst/>
          </a:prstGeom>
          <a:noFill/>
          <a:ln w="9525">
            <a:noFill/>
            <a:miter lim="800000"/>
            <a:headEnd/>
            <a:tailEnd/>
          </a:ln>
        </p:spPr>
        <p:txBody>
          <a:bodyPr wrap="square">
            <a:spAutoFit/>
          </a:bodyPr>
          <a:lstStyle/>
          <a:p>
            <a:pPr marL="360363" indent="-360363"/>
            <a:r>
              <a:rPr lang="en-US" altLang="zh-CN" sz="2400" dirty="0" smtClean="0">
                <a:latin typeface="Helvetica"/>
                <a:ea typeface="楷体_GB2312" pitchFamily="49" charset="-122"/>
              </a:rPr>
              <a:t>1. Do you think your high school education was very much like attending a liberal arts college? Why or why not?</a:t>
            </a:r>
            <a:endParaRPr lang="zh-CN" altLang="zh-CN" sz="2400" dirty="0" smtClean="0">
              <a:latin typeface="Helvetica"/>
              <a:ea typeface="楷体_GB2312" pitchFamily="49" charset="-122"/>
            </a:endParaRPr>
          </a:p>
        </p:txBody>
      </p:sp>
      <p:sp>
        <p:nvSpPr>
          <p:cNvPr id="10" name="TextBox 12"/>
          <p:cNvSpPr txBox="1">
            <a:spLocks noChangeArrowheads="1"/>
          </p:cNvSpPr>
          <p:nvPr/>
        </p:nvSpPr>
        <p:spPr bwMode="auto">
          <a:xfrm>
            <a:off x="1320602" y="3284901"/>
            <a:ext cx="6923806" cy="2308324"/>
          </a:xfrm>
          <a:prstGeom prst="rect">
            <a:avLst/>
          </a:prstGeom>
          <a:noFill/>
          <a:ln w="9525">
            <a:noFill/>
            <a:miter lim="800000"/>
            <a:headEnd/>
            <a:tailEnd/>
          </a:ln>
        </p:spPr>
        <p:txBody>
          <a:bodyPr wrap="square">
            <a:spAutoFit/>
          </a:bodyPr>
          <a:lstStyle/>
          <a:p>
            <a:pPr marL="342900" indent="-342900">
              <a:buFont typeface="Arial" pitchFamily="34" charset="0"/>
              <a:buChar char="•"/>
            </a:pPr>
            <a:r>
              <a:rPr lang="en-US" altLang="zh-CN" sz="2400" dirty="0" smtClean="0"/>
              <a:t>Yes</a:t>
            </a:r>
            <a:r>
              <a:rPr lang="en-US" altLang="zh-CN" sz="2400" dirty="0"/>
              <a:t>, because we took many liberal arts</a:t>
            </a:r>
            <a:br>
              <a:rPr lang="en-US" altLang="zh-CN" sz="2400" dirty="0"/>
            </a:br>
            <a:r>
              <a:rPr lang="en-US" altLang="zh-CN" sz="2400" dirty="0"/>
              <a:t>courses in addition to science </a:t>
            </a:r>
            <a:r>
              <a:rPr lang="en-US" altLang="zh-CN" sz="2400" dirty="0" smtClean="0"/>
              <a:t>courses.</a:t>
            </a:r>
          </a:p>
          <a:p>
            <a:pPr marL="342900" indent="-342900">
              <a:buFont typeface="Arial" pitchFamily="34" charset="0"/>
              <a:buChar char="•"/>
            </a:pPr>
            <a:r>
              <a:rPr lang="en-US" altLang="zh-CN" sz="2400" dirty="0" smtClean="0"/>
              <a:t>No</a:t>
            </a:r>
            <a:r>
              <a:rPr lang="en-US" altLang="zh-CN" sz="2400" dirty="0"/>
              <a:t>, because our high school laid more</a:t>
            </a:r>
            <a:br>
              <a:rPr lang="en-US" altLang="zh-CN" sz="2400" dirty="0"/>
            </a:br>
            <a:r>
              <a:rPr lang="en-US" altLang="zh-CN" sz="2400" dirty="0"/>
              <a:t>emphasis on sciences and we often competed</a:t>
            </a:r>
            <a:br>
              <a:rPr lang="en-US" altLang="zh-CN" sz="2400" dirty="0"/>
            </a:br>
            <a:r>
              <a:rPr lang="en-US" altLang="zh-CN" sz="2400" dirty="0"/>
              <a:t>with other schools in sciences such as math</a:t>
            </a:r>
            <a:br>
              <a:rPr lang="en-US" altLang="zh-CN" sz="2400" dirty="0"/>
            </a:br>
            <a:r>
              <a:rPr lang="en-US" altLang="zh-CN" sz="2400" dirty="0"/>
              <a:t>and physics</a:t>
            </a:r>
            <a:r>
              <a:rPr lang="en-US" altLang="zh-CN" sz="2400" dirty="0" smtClean="0"/>
              <a:t>.</a:t>
            </a:r>
            <a:endParaRPr lang="zh-CN" altLang="zh-CN" sz="2400" dirty="0" smtClean="0">
              <a:latin typeface="Helvetica"/>
              <a:ea typeface="楷体_GB2312" pitchFamily="49" charset="-122"/>
            </a:endParaRP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9" name="TextBox 8"/>
          <p:cNvSpPr txBox="1"/>
          <p:nvPr/>
        </p:nvSpPr>
        <p:spPr>
          <a:xfrm>
            <a:off x="611560" y="1195387"/>
            <a:ext cx="6999417" cy="461665"/>
          </a:xfrm>
          <a:prstGeom prst="rect">
            <a:avLst/>
          </a:prstGeom>
          <a:noFill/>
        </p:spPr>
        <p:txBody>
          <a:bodyPr wrap="none" rtlCol="0">
            <a:spAutoFit/>
          </a:bodyPr>
          <a:lstStyle/>
          <a:p>
            <a:r>
              <a:rPr lang="en-US" altLang="zh-CN" sz="2400" b="1" dirty="0" smtClean="0"/>
              <a:t>Listen to the talk again and answer the two questions</a:t>
            </a:r>
            <a:endParaRPr lang="zh-CN" altLang="en-US" sz="2400" b="1" dirty="0"/>
          </a:p>
        </p:txBody>
      </p:sp>
      <p:grpSp>
        <p:nvGrpSpPr>
          <p:cNvPr id="12" name="组合 11"/>
          <p:cNvGrpSpPr/>
          <p:nvPr/>
        </p:nvGrpSpPr>
        <p:grpSpPr>
          <a:xfrm>
            <a:off x="-7938" y="9525"/>
            <a:ext cx="8723313" cy="1187450"/>
            <a:chOff x="-7938" y="9525"/>
            <a:chExt cx="8723313" cy="1187450"/>
          </a:xfrm>
        </p:grpSpPr>
        <p:sp>
          <p:nvSpPr>
            <p:cNvPr id="13"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1.jpg"/>
          <p:cNvPicPr>
            <a:picLocks noChangeAspect="1" noChangeArrowheads="1"/>
          </p:cNvPicPr>
          <p:nvPr/>
        </p:nvPicPr>
        <p:blipFill>
          <a:blip r:embed="rId3" cstate="print"/>
          <a:srcRect/>
          <a:stretch>
            <a:fillRect/>
          </a:stretch>
        </p:blipFill>
        <p:spPr bwMode="auto">
          <a:xfrm>
            <a:off x="981149" y="2465859"/>
            <a:ext cx="7407275" cy="3195389"/>
          </a:xfrm>
          <a:prstGeom prst="rect">
            <a:avLst/>
          </a:prstGeom>
          <a:noFill/>
        </p:spPr>
      </p:pic>
      <p:sp>
        <p:nvSpPr>
          <p:cNvPr id="154625" name="TextBox 8"/>
          <p:cNvSpPr txBox="1">
            <a:spLocks noChangeArrowheads="1"/>
          </p:cNvSpPr>
          <p:nvPr/>
        </p:nvSpPr>
        <p:spPr bwMode="auto">
          <a:xfrm>
            <a:off x="824247" y="1661899"/>
            <a:ext cx="7780201" cy="830997"/>
          </a:xfrm>
          <a:prstGeom prst="rect">
            <a:avLst/>
          </a:prstGeom>
          <a:noFill/>
          <a:ln w="9525">
            <a:noFill/>
            <a:miter lim="800000"/>
            <a:headEnd/>
            <a:tailEnd/>
          </a:ln>
        </p:spPr>
        <p:txBody>
          <a:bodyPr wrap="square">
            <a:spAutoFit/>
          </a:bodyPr>
          <a:lstStyle/>
          <a:p>
            <a:pPr marL="266700" indent="-266700"/>
            <a:r>
              <a:rPr lang="en-US" altLang="zh-CN" sz="2400" dirty="0" smtClean="0">
                <a:latin typeface="Helvetica"/>
                <a:ea typeface="楷体_GB2312" pitchFamily="49" charset="-122"/>
                <a:cs typeface="Arial" charset="0"/>
              </a:rPr>
              <a:t>2. What are the most important skills you learned in high school?</a:t>
            </a:r>
            <a:endParaRPr lang="zh-CN" altLang="zh-CN" sz="2400" dirty="0" smtClean="0">
              <a:latin typeface="Helvetica"/>
              <a:ea typeface="楷体_GB2312" pitchFamily="49" charset="-122"/>
              <a:cs typeface="Arial" charset="0"/>
            </a:endParaRPr>
          </a:p>
        </p:txBody>
      </p:sp>
      <p:sp>
        <p:nvSpPr>
          <p:cNvPr id="10" name="TextBox 12"/>
          <p:cNvSpPr txBox="1">
            <a:spLocks noChangeArrowheads="1"/>
          </p:cNvSpPr>
          <p:nvPr/>
        </p:nvSpPr>
        <p:spPr bwMode="auto">
          <a:xfrm>
            <a:off x="1979712" y="3140968"/>
            <a:ext cx="6267426" cy="2308324"/>
          </a:xfrm>
          <a:prstGeom prst="rect">
            <a:avLst/>
          </a:prstGeom>
          <a:noFill/>
          <a:ln w="9525">
            <a:noFill/>
            <a:miter lim="800000"/>
            <a:headEnd/>
            <a:tailEnd/>
          </a:ln>
        </p:spPr>
        <p:txBody>
          <a:bodyPr wrap="square">
            <a:spAutoFit/>
          </a:bodyPr>
          <a:lstStyle/>
          <a:p>
            <a:pPr marL="271463" indent="-271463">
              <a:buFont typeface="Arial" pitchFamily="34" charset="0"/>
              <a:buChar char="•"/>
            </a:pPr>
            <a:r>
              <a:rPr lang="en-US" altLang="zh-CN" sz="2400" dirty="0" smtClean="0"/>
              <a:t>Learned </a:t>
            </a:r>
            <a:r>
              <a:rPr lang="en-US" altLang="zh-CN" sz="2400" dirty="0"/>
              <a:t>how to communicate with </a:t>
            </a:r>
            <a:r>
              <a:rPr lang="en-US" altLang="zh-CN" sz="2400" dirty="0" smtClean="0"/>
              <a:t>my teachers </a:t>
            </a:r>
            <a:r>
              <a:rPr lang="en-US" altLang="zh-CN" sz="2400" dirty="0"/>
              <a:t>and classmates.</a:t>
            </a:r>
          </a:p>
          <a:p>
            <a:pPr marL="271463" indent="-271463">
              <a:buFont typeface="Arial" pitchFamily="34" charset="0"/>
              <a:buChar char="•"/>
            </a:pPr>
            <a:r>
              <a:rPr lang="en-US" altLang="zh-CN" sz="2400" dirty="0" smtClean="0"/>
              <a:t>Improved </a:t>
            </a:r>
            <a:r>
              <a:rPr lang="en-US" altLang="zh-CN" sz="2400" dirty="0"/>
              <a:t>my critical thinking and </a:t>
            </a:r>
            <a:r>
              <a:rPr lang="en-US" altLang="zh-CN" sz="2400" dirty="0" smtClean="0"/>
              <a:t>analytical skills</a:t>
            </a:r>
            <a:r>
              <a:rPr lang="en-US" altLang="zh-CN" sz="2400" dirty="0"/>
              <a:t>.</a:t>
            </a:r>
          </a:p>
          <a:p>
            <a:pPr marL="271463" indent="-271463">
              <a:buFont typeface="Arial" pitchFamily="34" charset="0"/>
              <a:buChar char="•"/>
            </a:pPr>
            <a:r>
              <a:rPr lang="en-US" altLang="zh-CN" sz="2400" dirty="0" smtClean="0"/>
              <a:t>Boosted </a:t>
            </a:r>
            <a:r>
              <a:rPr lang="en-US" altLang="zh-CN" sz="2400" dirty="0"/>
              <a:t>my confidence in dealing </a:t>
            </a:r>
            <a:r>
              <a:rPr lang="en-US" altLang="zh-CN" sz="2400" dirty="0" smtClean="0"/>
              <a:t>with difficulties </a:t>
            </a:r>
            <a:r>
              <a:rPr lang="en-US" altLang="zh-CN" sz="2400" dirty="0"/>
              <a:t>and challenges</a:t>
            </a:r>
            <a:r>
              <a:rPr lang="en-US" altLang="zh-CN" sz="2400" dirty="0" smtClean="0"/>
              <a:t>.</a:t>
            </a:r>
            <a:endParaRPr lang="en-US" altLang="zh-CN" sz="2400" dirty="0">
              <a:latin typeface="Helvetica"/>
              <a:ea typeface="楷体_GB2312" pitchFamily="49" charset="-122"/>
            </a:endParaRPr>
          </a:p>
        </p:txBody>
      </p:sp>
      <p:pic>
        <p:nvPicPr>
          <p:cNvPr id="7"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9" name="TextBox 8"/>
          <p:cNvSpPr txBox="1"/>
          <p:nvPr/>
        </p:nvSpPr>
        <p:spPr>
          <a:xfrm>
            <a:off x="611560" y="1195387"/>
            <a:ext cx="6999417" cy="461665"/>
          </a:xfrm>
          <a:prstGeom prst="rect">
            <a:avLst/>
          </a:prstGeom>
          <a:noFill/>
        </p:spPr>
        <p:txBody>
          <a:bodyPr wrap="none" rtlCol="0">
            <a:spAutoFit/>
          </a:bodyPr>
          <a:lstStyle/>
          <a:p>
            <a:r>
              <a:rPr lang="en-US" altLang="zh-CN" sz="2400" b="1" dirty="0" smtClean="0"/>
              <a:t>Listen to the talk again and answer the two questions</a:t>
            </a:r>
            <a:endParaRPr lang="zh-CN" altLang="en-US" sz="2400" b="1" dirty="0"/>
          </a:p>
        </p:txBody>
      </p:sp>
      <p:grpSp>
        <p:nvGrpSpPr>
          <p:cNvPr id="8" name="组合 7"/>
          <p:cNvGrpSpPr/>
          <p:nvPr/>
        </p:nvGrpSpPr>
        <p:grpSpPr>
          <a:xfrm>
            <a:off x="-7938" y="9525"/>
            <a:ext cx="8723313" cy="1187450"/>
            <a:chOff x="-7938" y="9525"/>
            <a:chExt cx="8723313" cy="1187450"/>
          </a:xfrm>
        </p:grpSpPr>
        <p:sp>
          <p:nvSpPr>
            <p:cNvPr id="13"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15" name="TextBox 1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67290" y="2348880"/>
            <a:ext cx="6441912" cy="4081117"/>
          </a:xfrm>
          <a:prstGeom prst="rect">
            <a:avLst/>
          </a:prstGeom>
          <a:noFill/>
          <a:effectLst>
            <a:glow rad="139700">
              <a:schemeClr val="accent3">
                <a:satMod val="175000"/>
                <a:alpha val="40000"/>
              </a:schemeClr>
            </a:glow>
          </a:effectLst>
        </p:spPr>
        <p:txBody>
          <a:bodyPr wrap="square">
            <a:spAutoFit/>
          </a:bodyPr>
          <a:lstStyle/>
          <a:p>
            <a:pPr algn="just">
              <a:lnSpc>
                <a:spcPct val="120000"/>
              </a:lnSpc>
              <a:spcBef>
                <a:spcPct val="50000"/>
              </a:spcBef>
              <a:defRPr/>
            </a:pPr>
            <a:r>
              <a:rPr kumimoji="1" lang="en-US" altLang="zh-CN" sz="2400" dirty="0" smtClean="0">
                <a:effectLst>
                  <a:glow rad="101600">
                    <a:srgbClr val="000000">
                      <a:alpha val="60000"/>
                    </a:srgbClr>
                  </a:glow>
                </a:effectLst>
              </a:rPr>
              <a:t> </a:t>
            </a:r>
            <a:r>
              <a:rPr lang="en-US" altLang="zh-CN" sz="2400" dirty="0" smtClean="0">
                <a:latin typeface="Helvetica"/>
                <a:ea typeface="楷体_GB2312" pitchFamily="49" charset="-122"/>
              </a:rPr>
              <a:t>The justification for a university is that it preserves the connection between knowledge and the zest of life, by</a:t>
            </a:r>
            <a:r>
              <a:rPr lang="en-US" altLang="zh-CN" sz="2400" b="1" dirty="0" smtClean="0">
                <a:latin typeface="Helvetica"/>
                <a:ea typeface="楷体_GB2312" pitchFamily="49" charset="-122"/>
              </a:rPr>
              <a:t> </a:t>
            </a:r>
            <a:r>
              <a:rPr lang="en-US" altLang="zh-CN" sz="2400" b="1" u="sng" dirty="0" smtClean="0">
                <a:latin typeface="Helvetica"/>
                <a:ea typeface="楷体_GB2312" pitchFamily="49" charset="-122"/>
              </a:rPr>
              <a:t>    1    </a:t>
            </a:r>
            <a:r>
              <a:rPr lang="en-US" altLang="zh-CN" sz="2400" b="1" dirty="0" smtClean="0">
                <a:latin typeface="Helvetica"/>
                <a:ea typeface="楷体_GB2312" pitchFamily="49" charset="-122"/>
              </a:rPr>
              <a:t>  </a:t>
            </a:r>
            <a:r>
              <a:rPr lang="en-US" altLang="zh-CN" sz="2400" dirty="0" smtClean="0">
                <a:latin typeface="Helvetica"/>
                <a:ea typeface="楷体_GB2312" pitchFamily="49" charset="-122"/>
              </a:rPr>
              <a:t>the young and the old in the imaginative consideration of learning. The university imparts information, but it imparts it imaginatively. At least, this is the  </a:t>
            </a:r>
            <a:r>
              <a:rPr lang="en-US" altLang="zh-CN" sz="2400" b="1" u="sng" dirty="0" smtClean="0">
                <a:latin typeface="Helvetica"/>
                <a:ea typeface="楷体_GB2312" pitchFamily="49" charset="-122"/>
              </a:rPr>
              <a:t>      2    </a:t>
            </a:r>
            <a:r>
              <a:rPr lang="en-US" altLang="zh-CN" sz="2400" dirty="0" smtClean="0">
                <a:latin typeface="Helvetica"/>
                <a:ea typeface="楷体_GB2312" pitchFamily="49" charset="-122"/>
              </a:rPr>
              <a:t> which it should perform for society. A university which fails in this respect has no reason for </a:t>
            </a:r>
            <a:r>
              <a:rPr lang="en-US" altLang="zh-CN" sz="2400" u="sng" dirty="0" smtClean="0">
                <a:latin typeface="Helvetica"/>
                <a:ea typeface="楷体_GB2312" pitchFamily="49" charset="-122"/>
              </a:rPr>
              <a:t>        </a:t>
            </a:r>
            <a:r>
              <a:rPr lang="en-US" altLang="zh-CN" sz="2400" b="1" u="sng" dirty="0" smtClean="0">
                <a:latin typeface="Helvetica"/>
                <a:ea typeface="楷体_GB2312" pitchFamily="49" charset="-122"/>
              </a:rPr>
              <a:t>3</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8" name="矩形 7"/>
          <p:cNvSpPr/>
          <p:nvPr/>
        </p:nvSpPr>
        <p:spPr>
          <a:xfrm>
            <a:off x="899592" y="1097805"/>
            <a:ext cx="7655662" cy="830997"/>
          </a:xfrm>
          <a:prstGeom prst="rect">
            <a:avLst/>
          </a:prstGeom>
        </p:spPr>
        <p:txBody>
          <a:bodyPr wrap="square">
            <a:spAutoFit/>
          </a:bodyPr>
          <a:lstStyle/>
          <a:p>
            <a:r>
              <a:rPr lang="en-US" altLang="zh-CN" sz="2400" b="1" dirty="0" smtClean="0">
                <a:latin typeface="Helvetica"/>
                <a:ea typeface="Helvetica Neue"/>
                <a:cs typeface="Helvetica Neue"/>
              </a:rPr>
              <a:t>Listen to a short passage concerning the function of the university and fill in the missing information.</a:t>
            </a:r>
            <a:endParaRPr lang="zh-CN" altLang="zh-CN" sz="2400" b="1" dirty="0" smtClean="0">
              <a:latin typeface="Helvetica"/>
              <a:ea typeface="Helvetica Neue"/>
              <a:cs typeface="Helvetica Neue"/>
            </a:endParaRPr>
          </a:p>
        </p:txBody>
      </p:sp>
      <p:sp>
        <p:nvSpPr>
          <p:cNvPr id="9" name="Text Box 41"/>
          <p:cNvSpPr txBox="1">
            <a:spLocks noChangeArrowheads="1"/>
          </p:cNvSpPr>
          <p:nvPr/>
        </p:nvSpPr>
        <p:spPr bwMode="auto">
          <a:xfrm>
            <a:off x="3932734" y="3275692"/>
            <a:ext cx="1215330"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uniting</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1572808" y="5031464"/>
            <a:ext cx="1585320"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function</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409002" y="5857689"/>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8"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3" name="Text Box 42"/>
          <p:cNvSpPr txBox="1">
            <a:spLocks noChangeArrowheads="1"/>
          </p:cNvSpPr>
          <p:nvPr/>
        </p:nvSpPr>
        <p:spPr bwMode="auto">
          <a:xfrm rot="10800000" flipV="1">
            <a:off x="3307814" y="5922992"/>
            <a:ext cx="1417346"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existence</a:t>
            </a:r>
            <a:endParaRPr lang="en-US" altLang="zh-CN" sz="2400" b="1" dirty="0">
              <a:solidFill>
                <a:srgbClr val="0070C0"/>
              </a:solidFill>
              <a:latin typeface="Helvetica"/>
              <a:ea typeface="Helvetica Neue"/>
              <a:cs typeface="Helvetica Neue"/>
            </a:endParaRPr>
          </a:p>
        </p:txBody>
      </p:sp>
      <p:grpSp>
        <p:nvGrpSpPr>
          <p:cNvPr id="24" name="组合 23"/>
          <p:cNvGrpSpPr/>
          <p:nvPr/>
        </p:nvGrpSpPr>
        <p:grpSpPr>
          <a:xfrm>
            <a:off x="-7938" y="-27384"/>
            <a:ext cx="8723313" cy="1187450"/>
            <a:chOff x="-7938" y="9525"/>
            <a:chExt cx="8723313" cy="1187450"/>
          </a:xfrm>
        </p:grpSpPr>
        <p:sp>
          <p:nvSpPr>
            <p:cNvPr id="25"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6" name="Picture 3"/>
            <p:cNvPicPr>
              <a:picLocks noChangeAspect="1" noChangeArrowheads="1"/>
            </p:cNvPicPr>
            <p:nvPr/>
          </p:nvPicPr>
          <p:blipFill>
            <a:blip r:embed="rId7" cstate="print"/>
            <a:srcRect/>
            <a:stretch>
              <a:fillRect/>
            </a:stretch>
          </p:blipFill>
          <p:spPr bwMode="auto">
            <a:xfrm>
              <a:off x="-7938" y="9525"/>
              <a:ext cx="4645026" cy="1187450"/>
            </a:xfrm>
            <a:prstGeom prst="rect">
              <a:avLst/>
            </a:prstGeom>
            <a:noFill/>
            <a:ln w="9525">
              <a:noFill/>
              <a:miter lim="800000"/>
              <a:headEnd/>
              <a:tailEnd/>
            </a:ln>
          </p:spPr>
        </p:pic>
        <p:sp>
          <p:nvSpPr>
            <p:cNvPr id="27" name="TextBox 26"/>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9" name="compound-1.wav">
            <a:hlinkClick r:id="" action="ppaction://media"/>
          </p:cNvPr>
          <p:cNvPicPr>
            <a:picLocks noRot="1" noChangeAspect="1"/>
          </p:cNvPicPr>
          <p:nvPr>
            <a:audioFile r:link="rId1"/>
          </p:nvPr>
        </p:nvPicPr>
        <p:blipFill>
          <a:blip r:embed="rId8"/>
          <a:stretch>
            <a:fillRect/>
          </a:stretch>
        </p:blipFill>
        <p:spPr>
          <a:xfrm>
            <a:off x="338110" y="2052630"/>
            <a:ext cx="304800" cy="304800"/>
          </a:xfrm>
          <a:prstGeom prst="rect">
            <a:avLst/>
          </a:prstGeom>
        </p:spPr>
      </p:pic>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7137" fill="hold"/>
                                        <p:tgtEl>
                                          <p:spTgt spid="19"/>
                                        </p:tgtEl>
                                      </p:cBhvr>
                                    </p:cmd>
                                  </p:childTnLst>
                                </p:cTn>
                              </p:par>
                            </p:childTnLst>
                          </p:cTn>
                        </p:par>
                      </p:childTnLst>
                    </p:cTn>
                  </p:par>
                </p:childTnLst>
              </p:cTn>
              <p:nextCondLst>
                <p:cond evt="onClick" delay="0">
                  <p:tgtEl>
                    <p:spTgt spid="19"/>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67290" y="2348880"/>
            <a:ext cx="6441912" cy="4081117"/>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kumimoji="1" lang="en-US" altLang="zh-CN" sz="2400" dirty="0" smtClean="0">
                <a:effectLst>
                  <a:glow rad="101600">
                    <a:srgbClr val="000000">
                      <a:alpha val="60000"/>
                    </a:srgbClr>
                  </a:glow>
                </a:effectLst>
              </a:rPr>
              <a:t> </a:t>
            </a:r>
            <a:r>
              <a:rPr lang="en-US" altLang="zh-CN" sz="2400" dirty="0" smtClean="0">
                <a:latin typeface="Helvetica"/>
                <a:ea typeface="楷体_GB2312" pitchFamily="49" charset="-122"/>
              </a:rPr>
              <a:t>This atmosphere of excitement, arising from imaginative consideration, transforms knowledge. A fact is no longer a bare fact: it is </a:t>
            </a:r>
            <a:r>
              <a:rPr lang="en-US" altLang="zh-CN" sz="2400" u="sng" dirty="0" smtClean="0">
                <a:latin typeface="Helvetica"/>
                <a:ea typeface="楷体_GB2312" pitchFamily="49" charset="-122"/>
              </a:rPr>
              <a:t> </a:t>
            </a:r>
            <a:r>
              <a:rPr lang="en-US" altLang="zh-CN" sz="2400" b="1" dirty="0" smtClean="0">
                <a:latin typeface="Helvetica"/>
                <a:ea typeface="楷体_GB2312" pitchFamily="49" charset="-122"/>
              </a:rPr>
              <a:t>_____4______ </a:t>
            </a:r>
            <a:r>
              <a:rPr lang="en-US" altLang="zh-CN" sz="2400" dirty="0" smtClean="0">
                <a:latin typeface="Helvetica"/>
                <a:ea typeface="楷体_GB2312" pitchFamily="49" charset="-122"/>
              </a:rPr>
              <a:t>all its possibilities. It is no longer a burden on the memory: it is energising as the poet of our dreams, and as the architect of our purposes. Imagination is not to be </a:t>
            </a:r>
            <a:r>
              <a:rPr lang="en-US" altLang="zh-CN" sz="2400" b="1" dirty="0" smtClean="0">
                <a:latin typeface="Helvetica"/>
                <a:ea typeface="楷体_GB2312" pitchFamily="49" charset="-122"/>
              </a:rPr>
              <a:t>______5</a:t>
            </a:r>
            <a:r>
              <a:rPr lang="en-US" altLang="zh-CN" sz="2400" dirty="0" smtClean="0">
                <a:latin typeface="Helvetica"/>
                <a:ea typeface="楷体_GB2312" pitchFamily="49" charset="-122"/>
              </a:rPr>
              <a:t>_____  the facts: it is a way of illuminating the facts. </a:t>
            </a:r>
          </a:p>
        </p:txBody>
      </p:sp>
      <p:sp>
        <p:nvSpPr>
          <p:cNvPr id="8" name="矩形 7"/>
          <p:cNvSpPr/>
          <p:nvPr/>
        </p:nvSpPr>
        <p:spPr>
          <a:xfrm>
            <a:off x="899592" y="1097805"/>
            <a:ext cx="7655662" cy="830997"/>
          </a:xfrm>
          <a:prstGeom prst="rect">
            <a:avLst/>
          </a:prstGeom>
        </p:spPr>
        <p:txBody>
          <a:bodyPr wrap="square">
            <a:spAutoFit/>
          </a:bodyPr>
          <a:lstStyle/>
          <a:p>
            <a:r>
              <a:rPr lang="en-US" altLang="zh-CN" sz="2400" b="1" dirty="0" smtClean="0">
                <a:latin typeface="Helvetica"/>
                <a:ea typeface="Helvetica Neue"/>
                <a:cs typeface="Helvetica Neue"/>
              </a:rPr>
              <a:t>Listen to a short passage concerning the function of the university and fill in the missing information.</a:t>
            </a:r>
            <a:endParaRPr lang="zh-CN" altLang="zh-CN" sz="2400" b="1" dirty="0" smtClean="0">
              <a:latin typeface="Helvetica"/>
              <a:ea typeface="Helvetica Neue"/>
              <a:cs typeface="Helvetica Neue"/>
            </a:endParaRPr>
          </a:p>
        </p:txBody>
      </p:sp>
      <p:sp>
        <p:nvSpPr>
          <p:cNvPr id="9" name="Text Box 41"/>
          <p:cNvSpPr txBox="1">
            <a:spLocks noChangeArrowheads="1"/>
          </p:cNvSpPr>
          <p:nvPr/>
        </p:nvSpPr>
        <p:spPr bwMode="auto">
          <a:xfrm>
            <a:off x="827584" y="3735320"/>
            <a:ext cx="2079426"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invested with</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2096296" y="5507939"/>
            <a:ext cx="2160240"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divoced from</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220072" y="58772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8"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3" name="compound-2.wav">
            <a:hlinkClick r:id="" action="ppaction://media"/>
          </p:cNvPr>
          <p:cNvPicPr>
            <a:picLocks noRot="1" noChangeAspect="1"/>
          </p:cNvPicPr>
          <p:nvPr>
            <a:audioFile r:link="rId1"/>
          </p:nvPr>
        </p:nvPicPr>
        <p:blipFill>
          <a:blip r:embed="rId7" cstate="print"/>
          <a:stretch>
            <a:fillRect/>
          </a:stretch>
        </p:blipFill>
        <p:spPr>
          <a:xfrm>
            <a:off x="323528" y="2044080"/>
            <a:ext cx="304800" cy="304800"/>
          </a:xfrm>
          <a:prstGeom prst="rect">
            <a:avLst/>
          </a:prstGeom>
        </p:spPr>
      </p:pic>
      <p:grpSp>
        <p:nvGrpSpPr>
          <p:cNvPr id="15" name="组合 14"/>
          <p:cNvGrpSpPr/>
          <p:nvPr/>
        </p:nvGrpSpPr>
        <p:grpSpPr>
          <a:xfrm>
            <a:off x="-7938" y="9525"/>
            <a:ext cx="8723313" cy="1187450"/>
            <a:chOff x="-7938" y="9525"/>
            <a:chExt cx="8723313" cy="1187450"/>
          </a:xfrm>
        </p:grpSpPr>
        <p:sp>
          <p:nvSpPr>
            <p:cNvPr id="19"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1" name="Picture 3"/>
            <p:cNvPicPr>
              <a:picLocks noChangeAspect="1" noChangeArrowheads="1"/>
            </p:cNvPicPr>
            <p:nvPr/>
          </p:nvPicPr>
          <p:blipFill>
            <a:blip r:embed="rId8" cstate="print"/>
            <a:srcRect/>
            <a:stretch>
              <a:fillRect/>
            </a:stretch>
          </p:blipFill>
          <p:spPr bwMode="auto">
            <a:xfrm>
              <a:off x="-7938" y="9525"/>
              <a:ext cx="4645026" cy="1187450"/>
            </a:xfrm>
            <a:prstGeom prst="rect">
              <a:avLst/>
            </a:prstGeom>
            <a:noFill/>
            <a:ln w="9525">
              <a:noFill/>
              <a:miter lim="800000"/>
              <a:headEnd/>
              <a:tailEnd/>
            </a:ln>
          </p:spPr>
        </p:pic>
        <p:sp>
          <p:nvSpPr>
            <p:cNvPr id="22" name="TextBox 21"/>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3"/>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7657" fill="hold"/>
                                        <p:tgtEl>
                                          <p:spTgt spid="13"/>
                                        </p:tgtEl>
                                      </p:cBhvr>
                                    </p:cmd>
                                  </p:childTnLst>
                                </p:cTn>
                              </p:par>
                            </p:childTnLst>
                          </p:cTn>
                        </p:par>
                      </p:childTnLst>
                    </p:cTn>
                  </p:par>
                </p:childTnLst>
              </p:cTn>
              <p:nextCondLst>
                <p:cond evt="onClick" delay="0">
                  <p:tgtEl>
                    <p:spTgt spid="13"/>
                  </p:tgtEl>
                </p:cond>
              </p:nextCondLst>
            </p:seq>
            <p:audio>
              <p:cMediaNode>
                <p:cTn id="27"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67290" y="2348880"/>
            <a:ext cx="6441912" cy="4117602"/>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kumimoji="1" lang="en-US" altLang="zh-CN" sz="2200" dirty="0" smtClean="0">
                <a:effectLst>
                  <a:glow rad="101600">
                    <a:srgbClr val="000000">
                      <a:alpha val="60000"/>
                    </a:srgbClr>
                  </a:glow>
                </a:effectLst>
              </a:rPr>
              <a:t> </a:t>
            </a:r>
            <a:r>
              <a:rPr lang="en-US" altLang="zh-CN" sz="2200" dirty="0" smtClean="0">
                <a:latin typeface="Helvetica"/>
                <a:ea typeface="楷体_GB2312" pitchFamily="49" charset="-122"/>
              </a:rPr>
              <a:t>It works by drawing the general principles which ___6____ the facts, as they exist, and then by an intellectual survey of alternative possibilities which are ________7_____ those principles. It enables men to construct an intellectual vision of a new world, and it preserves the zest of life by the suggestion of satisfying purposes.</a:t>
            </a:r>
            <a:r>
              <a:rPr lang="en-US" altLang="zh-CN" sz="2200" dirty="0" smtClean="0"/>
              <a:t> </a:t>
            </a:r>
            <a:r>
              <a:rPr lang="en-US" altLang="zh-CN" sz="2200" dirty="0" smtClean="0">
                <a:latin typeface="Helvetica"/>
                <a:ea typeface="楷体_GB2312" pitchFamily="49" charset="-122"/>
              </a:rPr>
              <a:t>Youth is imaginative, and if the imagination be ____8_____ by discipline this energy of imagination can in great measure be preserved through life. </a:t>
            </a:r>
          </a:p>
        </p:txBody>
      </p:sp>
      <p:sp>
        <p:nvSpPr>
          <p:cNvPr id="8" name="矩形 7"/>
          <p:cNvSpPr/>
          <p:nvPr/>
        </p:nvSpPr>
        <p:spPr>
          <a:xfrm>
            <a:off x="899592" y="1097805"/>
            <a:ext cx="7655662" cy="830997"/>
          </a:xfrm>
          <a:prstGeom prst="rect">
            <a:avLst/>
          </a:prstGeom>
        </p:spPr>
        <p:txBody>
          <a:bodyPr wrap="square">
            <a:spAutoFit/>
          </a:bodyPr>
          <a:lstStyle/>
          <a:p>
            <a:r>
              <a:rPr lang="en-US" altLang="zh-CN" sz="2400" b="1" dirty="0" smtClean="0">
                <a:latin typeface="Helvetica"/>
                <a:ea typeface="Helvetica Neue"/>
                <a:cs typeface="Helvetica Neue"/>
              </a:rPr>
              <a:t>Listen to a short passage concerning the function of the university and fill in the missing information.</a:t>
            </a:r>
            <a:endParaRPr lang="zh-CN" altLang="zh-CN" sz="2400" b="1" dirty="0" smtClean="0">
              <a:latin typeface="Helvetica"/>
              <a:ea typeface="Helvetica Neue"/>
              <a:cs typeface="Helvetica Neue"/>
            </a:endParaRPr>
          </a:p>
        </p:txBody>
      </p:sp>
      <p:sp>
        <p:nvSpPr>
          <p:cNvPr id="9" name="Text Box 41"/>
          <p:cNvSpPr txBox="1">
            <a:spLocks noChangeArrowheads="1"/>
          </p:cNvSpPr>
          <p:nvPr/>
        </p:nvSpPr>
        <p:spPr bwMode="auto">
          <a:xfrm>
            <a:off x="755576" y="2790072"/>
            <a:ext cx="1422374"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apply to</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1231056" y="3600448"/>
            <a:ext cx="2357976"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consistent with</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6120172" y="620130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8"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3" name="Text Box 42"/>
          <p:cNvSpPr txBox="1">
            <a:spLocks noChangeArrowheads="1"/>
          </p:cNvSpPr>
          <p:nvPr/>
        </p:nvSpPr>
        <p:spPr bwMode="auto">
          <a:xfrm rot="10800000" flipV="1">
            <a:off x="5504058" y="5219907"/>
            <a:ext cx="2092278"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strengthened</a:t>
            </a:r>
            <a:endParaRPr lang="en-US" altLang="zh-CN" sz="2400" b="1" dirty="0">
              <a:solidFill>
                <a:srgbClr val="0070C0"/>
              </a:solidFill>
              <a:latin typeface="Helvetica"/>
              <a:ea typeface="Helvetica Neue"/>
              <a:cs typeface="Helvetica Neue"/>
            </a:endParaRPr>
          </a:p>
        </p:txBody>
      </p:sp>
      <p:pic>
        <p:nvPicPr>
          <p:cNvPr id="15" name="compound-3.wav">
            <a:hlinkClick r:id="" action="ppaction://media"/>
          </p:cNvPr>
          <p:cNvPicPr>
            <a:picLocks noRot="1" noChangeAspect="1"/>
          </p:cNvPicPr>
          <p:nvPr>
            <a:audioFile r:link="rId1"/>
          </p:nvPr>
        </p:nvPicPr>
        <p:blipFill>
          <a:blip r:embed="rId7" cstate="print"/>
          <a:stretch>
            <a:fillRect/>
          </a:stretch>
        </p:blipFill>
        <p:spPr>
          <a:xfrm>
            <a:off x="338110" y="2052630"/>
            <a:ext cx="304800" cy="304800"/>
          </a:xfrm>
          <a:prstGeom prst="rect">
            <a:avLst/>
          </a:prstGeom>
        </p:spPr>
      </p:pic>
      <p:grpSp>
        <p:nvGrpSpPr>
          <p:cNvPr id="19" name="组合 18"/>
          <p:cNvGrpSpPr/>
          <p:nvPr/>
        </p:nvGrpSpPr>
        <p:grpSpPr>
          <a:xfrm>
            <a:off x="-7938" y="9525"/>
            <a:ext cx="8723313" cy="1187450"/>
            <a:chOff x="-7938" y="9525"/>
            <a:chExt cx="8723313" cy="1187450"/>
          </a:xfrm>
        </p:grpSpPr>
        <p:sp>
          <p:nvSpPr>
            <p:cNvPr id="21"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2" name="Picture 3"/>
            <p:cNvPicPr>
              <a:picLocks noChangeAspect="1" noChangeArrowheads="1"/>
            </p:cNvPicPr>
            <p:nvPr/>
          </p:nvPicPr>
          <p:blipFill>
            <a:blip r:embed="rId8" cstate="print"/>
            <a:srcRect/>
            <a:stretch>
              <a:fillRect/>
            </a:stretch>
          </p:blipFill>
          <p:spPr bwMode="auto">
            <a:xfrm>
              <a:off x="-7938" y="9525"/>
              <a:ext cx="4645026" cy="1187450"/>
            </a:xfrm>
            <a:prstGeom prst="rect">
              <a:avLst/>
            </a:prstGeom>
            <a:noFill/>
            <a:ln w="9525">
              <a:noFill/>
              <a:miter lim="800000"/>
              <a:headEnd/>
              <a:tailEnd/>
            </a:ln>
          </p:spPr>
        </p:pic>
        <p:sp>
          <p:nvSpPr>
            <p:cNvPr id="23" name="TextBox 22"/>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2157" fill="hold"/>
                                        <p:tgtEl>
                                          <p:spTgt spid="15"/>
                                        </p:tgtEl>
                                      </p:cBhvr>
                                    </p:cmd>
                                  </p:childTnLst>
                                </p:cTn>
                              </p:par>
                            </p:childTnLst>
                          </p:cTn>
                        </p:par>
                      </p:childTnLst>
                    </p:cTn>
                  </p:par>
                </p:childTnLst>
              </p:cTn>
              <p:nextCondLst>
                <p:cond evt="onClick" delay="0">
                  <p:tgtEl>
                    <p:spTgt spid="15"/>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0" y="1827213"/>
            <a:ext cx="9072530" cy="469813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29816" y="2636912"/>
            <a:ext cx="6441912" cy="3194721"/>
          </a:xfrm>
          <a:prstGeom prst="rect">
            <a:avLst/>
          </a:prstGeom>
          <a:noFill/>
          <a:effectLst>
            <a:glow rad="139700">
              <a:schemeClr val="accent3">
                <a:satMod val="175000"/>
                <a:alpha val="40000"/>
              </a:schemeClr>
            </a:glow>
          </a:effectLst>
        </p:spPr>
        <p:txBody>
          <a:bodyPr wrap="square">
            <a:spAutoFit/>
          </a:bodyPr>
          <a:lstStyle/>
          <a:p>
            <a:pPr>
              <a:lnSpc>
                <a:spcPct val="120000"/>
              </a:lnSpc>
            </a:pPr>
            <a:r>
              <a:rPr lang="en-US" altLang="zh-CN" sz="2400" dirty="0" smtClean="0">
                <a:latin typeface="Helvetica"/>
                <a:ea typeface="楷体_GB2312" pitchFamily="49" charset="-122"/>
              </a:rPr>
              <a:t> The tragedy of the world is that those who are ____9 ____ have but slight experience, and those who are experienced have feeble imaginations. Fools act on imagination without knowledge; pedants act on knowledge without imagination. The task of a university is to _____10_____ imagination and experience.</a:t>
            </a:r>
            <a:endParaRPr lang="zh-CN" altLang="zh-CN" sz="2400" dirty="0" smtClean="0">
              <a:latin typeface="Helvetica"/>
              <a:ea typeface="楷体_GB2312" pitchFamily="49" charset="-122"/>
            </a:endParaRPr>
          </a:p>
        </p:txBody>
      </p:sp>
      <p:sp>
        <p:nvSpPr>
          <p:cNvPr id="8" name="矩形 7"/>
          <p:cNvSpPr/>
          <p:nvPr/>
        </p:nvSpPr>
        <p:spPr>
          <a:xfrm>
            <a:off x="899592" y="1097805"/>
            <a:ext cx="7655662" cy="830997"/>
          </a:xfrm>
          <a:prstGeom prst="rect">
            <a:avLst/>
          </a:prstGeom>
        </p:spPr>
        <p:txBody>
          <a:bodyPr wrap="square">
            <a:spAutoFit/>
          </a:bodyPr>
          <a:lstStyle/>
          <a:p>
            <a:r>
              <a:rPr lang="en-US" altLang="zh-CN" sz="2400" b="1" dirty="0" smtClean="0">
                <a:latin typeface="Helvetica"/>
                <a:ea typeface="Helvetica Neue"/>
                <a:cs typeface="Helvetica Neue"/>
              </a:rPr>
              <a:t>Listen to a short passage concerning the function of the university and fill in the missing information.</a:t>
            </a:r>
            <a:endParaRPr lang="zh-CN" altLang="zh-CN" sz="2400" b="1" dirty="0" smtClean="0">
              <a:latin typeface="Helvetica"/>
              <a:ea typeface="Helvetica Neue"/>
              <a:cs typeface="Helvetica Neue"/>
            </a:endParaRPr>
          </a:p>
        </p:txBody>
      </p:sp>
      <p:sp>
        <p:nvSpPr>
          <p:cNvPr id="9" name="Text Box 41"/>
          <p:cNvSpPr txBox="1">
            <a:spLocks noChangeArrowheads="1"/>
          </p:cNvSpPr>
          <p:nvPr/>
        </p:nvSpPr>
        <p:spPr bwMode="auto">
          <a:xfrm>
            <a:off x="1367072" y="3140968"/>
            <a:ext cx="1728192"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imaginative</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827584" y="5354780"/>
            <a:ext cx="2160240" cy="369332"/>
          </a:xfrm>
          <a:prstGeom prst="rect">
            <a:avLst/>
          </a:prstGeom>
          <a:solidFill>
            <a:schemeClr val="bg1"/>
          </a:solid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weld together</a:t>
            </a:r>
            <a:endParaRPr lang="en-US" altLang="zh-CN" sz="2400" b="1" dirty="0">
              <a:solidFill>
                <a:srgbClr val="0070C0"/>
              </a:solidFill>
              <a:latin typeface="Helvetica"/>
              <a:ea typeface="Helvetica Neue"/>
              <a:cs typeface="Helvetica Neue"/>
            </a:endParaRPr>
          </a:p>
        </p:txBody>
      </p:sp>
      <p:pic>
        <p:nvPicPr>
          <p:cNvPr id="18"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 name="compound-4.wav">
            <a:hlinkClick r:id="" action="ppaction://media"/>
          </p:cNvPr>
          <p:cNvPicPr>
            <a:picLocks noRot="1" noChangeAspect="1"/>
          </p:cNvPicPr>
          <p:nvPr>
            <a:audioFile r:link="rId1"/>
          </p:nvPr>
        </p:nvPicPr>
        <p:blipFill>
          <a:blip r:embed="rId7" cstate="print"/>
          <a:stretch>
            <a:fillRect/>
          </a:stretch>
        </p:blipFill>
        <p:spPr>
          <a:xfrm>
            <a:off x="323528" y="1981192"/>
            <a:ext cx="304800" cy="304800"/>
          </a:xfrm>
          <a:prstGeom prst="rect">
            <a:avLst/>
          </a:prstGeom>
        </p:spPr>
      </p:pic>
      <p:grpSp>
        <p:nvGrpSpPr>
          <p:cNvPr id="13" name="组合 12"/>
          <p:cNvGrpSpPr/>
          <p:nvPr/>
        </p:nvGrpSpPr>
        <p:grpSpPr>
          <a:xfrm>
            <a:off x="-7938" y="9525"/>
            <a:ext cx="8723313" cy="1187450"/>
            <a:chOff x="-7938" y="9525"/>
            <a:chExt cx="8723313" cy="1187450"/>
          </a:xfrm>
        </p:grpSpPr>
        <p:sp>
          <p:nvSpPr>
            <p:cNvPr id="15"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16" name="Picture 3"/>
            <p:cNvPicPr>
              <a:picLocks noChangeAspect="1" noChangeArrowheads="1"/>
            </p:cNvPicPr>
            <p:nvPr/>
          </p:nvPicPr>
          <p:blipFill>
            <a:blip r:embed="rId8" cstate="print"/>
            <a:srcRect/>
            <a:stretch>
              <a:fillRect/>
            </a:stretch>
          </p:blipFill>
          <p:spPr bwMode="auto">
            <a:xfrm>
              <a:off x="-7938" y="9525"/>
              <a:ext cx="4645026" cy="1187450"/>
            </a:xfrm>
            <a:prstGeom prst="rect">
              <a:avLst/>
            </a:prstGeom>
            <a:noFill/>
            <a:ln w="9525">
              <a:noFill/>
              <a:miter lim="800000"/>
              <a:headEnd/>
              <a:tailEnd/>
            </a:ln>
          </p:spPr>
        </p:pic>
        <p:sp>
          <p:nvSpPr>
            <p:cNvPr id="19" name="TextBox 1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1945" fill="hold"/>
                                        <p:tgtEl>
                                          <p:spTgt spid="10"/>
                                        </p:tgtEl>
                                      </p:cBhvr>
                                    </p:cmd>
                                  </p:childTnLst>
                                </p:cTn>
                              </p:par>
                            </p:childTnLst>
                          </p:cTn>
                        </p:par>
                      </p:childTnLst>
                    </p:cTn>
                  </p:par>
                </p:childTnLst>
              </p:cTn>
              <p:nextCondLst>
                <p:cond evt="onClick" delay="0">
                  <p:tgtEl>
                    <p:spTgt spid="10"/>
                  </p:tgtEl>
                </p:cond>
              </p:nextCondLst>
            </p:seq>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72010" y="1526743"/>
            <a:ext cx="8162428" cy="4189117"/>
            <a:chOff x="767290" y="1454150"/>
            <a:chExt cx="8162428" cy="4189117"/>
          </a:xfrm>
        </p:grpSpPr>
        <p:sp>
          <p:nvSpPr>
            <p:cNvPr id="162818"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wrap="square">
              <a:spAutoFit/>
            </a:bodyPr>
            <a:lstStyle/>
            <a:p>
              <a:r>
                <a:rPr lang="en-US" altLang="zh-CN" sz="2000" b="1" dirty="0" smtClean="0">
                  <a:latin typeface="Helvetica"/>
                  <a:ea typeface="Helvetica Neue"/>
                  <a:cs typeface="Helvetica Neue"/>
                </a:rPr>
                <a:t>Questions Previewing</a:t>
              </a:r>
              <a:endParaRPr lang="zh-CN" altLang="en-US" sz="20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169375"/>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a:t>
              </a:r>
              <a:r>
                <a:rPr lang="en-US" altLang="zh-CN" sz="2400" b="1" dirty="0" smtClean="0"/>
                <a:t> </a:t>
              </a:r>
              <a:r>
                <a:rPr lang="en-US" altLang="zh-CN" sz="2400" dirty="0" smtClean="0">
                  <a:latin typeface="Helvetica"/>
                  <a:ea typeface="楷体_GB2312" pitchFamily="49" charset="-122"/>
                </a:rPr>
                <a:t>What are the humanities? </a:t>
              </a:r>
              <a:endParaRPr lang="en-US" altLang="zh-CN" sz="2400" dirty="0">
                <a:latin typeface="Helvetica"/>
                <a:ea typeface="楷体_GB2312" pitchFamily="49" charset="-122"/>
              </a:endParaRPr>
            </a:p>
          </p:txBody>
        </p:sp>
        <p:sp>
          <p:nvSpPr>
            <p:cNvPr id="14" name="矩形 13"/>
            <p:cNvSpPr/>
            <p:nvPr/>
          </p:nvSpPr>
          <p:spPr>
            <a:xfrm>
              <a:off x="857224" y="3526697"/>
              <a:ext cx="8072494" cy="461665"/>
            </a:xfrm>
            <a:prstGeom prst="rect">
              <a:avLst/>
            </a:prstGeom>
          </p:spPr>
          <p:txBody>
            <a:bodyPr wrap="square">
              <a:spAutoFit/>
            </a:bodyPr>
            <a:lstStyle/>
            <a:p>
              <a:pPr marL="457200" indent="-457200"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Why are the humanities important?</a:t>
              </a:r>
              <a:endParaRPr lang="en-US" altLang="zh-CN" sz="2400" dirty="0">
                <a:latin typeface="Helvetica"/>
                <a:ea typeface="楷体_GB2312" pitchFamily="49" charset="-122"/>
              </a:endParaRPr>
            </a:p>
          </p:txBody>
        </p:sp>
        <p:grpSp>
          <p:nvGrpSpPr>
            <p:cNvPr id="24" name="组合 23"/>
            <p:cNvGrpSpPr/>
            <p:nvPr/>
          </p:nvGrpSpPr>
          <p:grpSpPr>
            <a:xfrm>
              <a:off x="6107440" y="3967644"/>
              <a:ext cx="936104" cy="747240"/>
              <a:chOff x="7043544" y="2860023"/>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043544" y="2860023"/>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7172009" y="3033588"/>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30" name="组合 29"/>
            <p:cNvGrpSpPr/>
            <p:nvPr/>
          </p:nvGrpSpPr>
          <p:grpSpPr>
            <a:xfrm>
              <a:off x="6134492" y="2470299"/>
              <a:ext cx="936104" cy="747240"/>
              <a:chOff x="6939120" y="2434248"/>
              <a:chExt cx="936104" cy="747240"/>
            </a:xfrm>
          </p:grpSpPr>
          <p:pic>
            <p:nvPicPr>
              <p:cNvPr id="31"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39120" y="2434248"/>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a:hlinkClick r:id="rId7" action="ppaction://hlinksldjump"/>
              </p:cNvPr>
              <p:cNvSpPr txBox="1"/>
              <p:nvPr/>
            </p:nvSpPr>
            <p:spPr>
              <a:xfrm>
                <a:off x="7029910" y="2650272"/>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2" name="Picture 4">
            <a:hlinkClick r:id="rId8" action="ppaction://hlinksldjump"/>
          </p:cNvPr>
          <p:cNvPicPr>
            <a:picLocks noChangeAspect="1" noChangeArrowheads="1"/>
          </p:cNvPicPr>
          <p:nvPr/>
        </p:nvPicPr>
        <p:blipFill>
          <a:blip r:embed="rId9"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53250" name="Picture 2" descr="H:\2015年修改\图片9.jpg"/>
          <p:cNvPicPr>
            <a:picLocks noChangeAspect="1" noChangeArrowheads="1"/>
          </p:cNvPicPr>
          <p:nvPr/>
        </p:nvPicPr>
        <p:blipFill>
          <a:blip r:embed="rId10" cstate="print"/>
          <a:srcRect/>
          <a:stretch>
            <a:fillRect/>
          </a:stretch>
        </p:blipFill>
        <p:spPr bwMode="auto">
          <a:xfrm>
            <a:off x="0" y="0"/>
            <a:ext cx="9163050" cy="1200150"/>
          </a:xfrm>
          <a:prstGeom prst="rect">
            <a:avLst/>
          </a:prstGeom>
          <a:noFill/>
        </p:spPr>
      </p:pic>
      <p:sp>
        <p:nvSpPr>
          <p:cNvPr id="21" name="矩形 20"/>
          <p:cNvSpPr/>
          <p:nvPr/>
        </p:nvSpPr>
        <p:spPr>
          <a:xfrm>
            <a:off x="4475860" y="379520"/>
            <a:ext cx="4128588" cy="523220"/>
          </a:xfrm>
          <a:prstGeom prst="rect">
            <a:avLst/>
          </a:prstGeom>
          <a:solidFill>
            <a:schemeClr val="bg1"/>
          </a:solidFill>
        </p:spPr>
        <p:txBody>
          <a:bodyPr wrap="square">
            <a:spAutoFit/>
          </a:bodyPr>
          <a:lstStyle/>
          <a:p>
            <a:pPr marL="457200" indent="-457200" algn="ctr" eaLnBrk="0" hangingPunct="0">
              <a:defRPr/>
            </a:pPr>
            <a:r>
              <a:rPr lang="en-US" altLang="zh-CN" sz="2800" b="1" dirty="0" smtClean="0">
                <a:solidFill>
                  <a:srgbClr val="0070C0"/>
                </a:solidFill>
                <a:latin typeface="Helvetica"/>
                <a:ea typeface="楷体_GB2312" pitchFamily="49" charset="-122"/>
              </a:rPr>
              <a:t>The humanities </a:t>
            </a:r>
            <a:endParaRPr lang="en-US" altLang="zh-CN" sz="2800" b="1" dirty="0">
              <a:solidFill>
                <a:srgbClr val="0070C0"/>
              </a:solidFill>
              <a:latin typeface="Helvetica"/>
              <a:ea typeface="楷体_GB2312" pitchFamily="49" charset="-122"/>
            </a:endParaRPr>
          </a:p>
        </p:txBody>
      </p:sp>
      <p:pic>
        <p:nvPicPr>
          <p:cNvPr id="16" name="Picture 3"/>
          <p:cNvPicPr>
            <a:picLocks noChangeAspect="1" noChangeArrowheads="1"/>
          </p:cNvPicPr>
          <p:nvPr/>
        </p:nvPicPr>
        <p:blipFill>
          <a:blip r:embed="rId11" cstate="print"/>
          <a:srcRect/>
          <a:stretch>
            <a:fillRect/>
          </a:stretch>
        </p:blipFill>
        <p:spPr bwMode="auto">
          <a:xfrm>
            <a:off x="-7938" y="-19067"/>
            <a:ext cx="4645026" cy="1187450"/>
          </a:xfrm>
          <a:prstGeom prst="rect">
            <a:avLst/>
          </a:prstGeom>
          <a:noFill/>
          <a:ln w="9525">
            <a:noFill/>
            <a:miter lim="800000"/>
            <a:headEnd/>
            <a:tailEnd/>
          </a:ln>
        </p:spPr>
      </p:pic>
      <p:sp>
        <p:nvSpPr>
          <p:cNvPr id="17" name="TextBox 16"/>
          <p:cNvSpPr txBox="1"/>
          <p:nvPr/>
        </p:nvSpPr>
        <p:spPr>
          <a:xfrm>
            <a:off x="826635" y="277796"/>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cstate="print"/>
          <a:srcRect/>
          <a:stretch>
            <a:fillRect/>
          </a:stretch>
        </p:blipFill>
        <p:spPr bwMode="auto">
          <a:xfrm>
            <a:off x="500034" y="1988840"/>
            <a:ext cx="8248430" cy="4608512"/>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27584" y="1340768"/>
            <a:ext cx="7499068" cy="461665"/>
          </a:xfrm>
          <a:prstGeom prst="rect">
            <a:avLst/>
          </a:prstGeom>
        </p:spPr>
        <p:txBody>
          <a:bodyPr wrap="square">
            <a:spAutoFit/>
          </a:bodyPr>
          <a:lstStyle/>
          <a:p>
            <a:pPr eaLnBrk="0" hangingPunct="0">
              <a:defRPr/>
            </a:pPr>
            <a:r>
              <a:rPr lang="en-US" altLang="zh-CN" sz="2400" dirty="0" smtClean="0">
                <a:latin typeface="Helvetica"/>
                <a:ea typeface="楷体_GB2312" pitchFamily="49" charset="-122"/>
              </a:rPr>
              <a:t>1. What are the humanities?    </a:t>
            </a:r>
            <a:endParaRPr lang="en-US" altLang="zh-CN" sz="2400" dirty="0">
              <a:latin typeface="Helvetica"/>
              <a:ea typeface="楷体_GB2312" pitchFamily="49" charset="-122"/>
            </a:endParaRPr>
          </a:p>
        </p:txBody>
      </p:sp>
      <p:pic>
        <p:nvPicPr>
          <p:cNvPr id="14"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矩形 9"/>
          <p:cNvSpPr/>
          <p:nvPr/>
        </p:nvSpPr>
        <p:spPr>
          <a:xfrm>
            <a:off x="4475860" y="379520"/>
            <a:ext cx="4128588" cy="523220"/>
          </a:xfrm>
          <a:prstGeom prst="rect">
            <a:avLst/>
          </a:prstGeom>
          <a:solidFill>
            <a:schemeClr val="bg1"/>
          </a:solidFill>
        </p:spPr>
        <p:txBody>
          <a:bodyPr wrap="square">
            <a:spAutoFit/>
          </a:bodyPr>
          <a:lstStyle/>
          <a:p>
            <a:pPr marL="457200" indent="-457200" algn="ctr" eaLnBrk="0" hangingPunct="0">
              <a:defRPr/>
            </a:pPr>
            <a:r>
              <a:rPr lang="en-US" altLang="zh-CN" sz="2800" b="1" dirty="0" smtClean="0">
                <a:solidFill>
                  <a:srgbClr val="0070C0"/>
                </a:solidFill>
                <a:latin typeface="Helvetica"/>
                <a:ea typeface="楷体_GB2312" pitchFamily="49" charset="-122"/>
              </a:rPr>
              <a:t>Humanities </a:t>
            </a:r>
            <a:endParaRPr lang="en-US" altLang="zh-CN" sz="2800" b="1" dirty="0">
              <a:solidFill>
                <a:srgbClr val="0070C0"/>
              </a:solidFill>
              <a:latin typeface="Helvetica"/>
              <a:ea typeface="楷体_GB2312" pitchFamily="49" charset="-122"/>
            </a:endParaRPr>
          </a:p>
        </p:txBody>
      </p:sp>
      <p:sp>
        <p:nvSpPr>
          <p:cNvPr id="20" name="矩形 19"/>
          <p:cNvSpPr/>
          <p:nvPr/>
        </p:nvSpPr>
        <p:spPr>
          <a:xfrm>
            <a:off x="1330896" y="2852936"/>
            <a:ext cx="6985520" cy="3046988"/>
          </a:xfrm>
          <a:prstGeom prst="rect">
            <a:avLst/>
          </a:prstGeom>
          <a:solidFill>
            <a:schemeClr val="bg1"/>
          </a:solidFill>
        </p:spPr>
        <p:txBody>
          <a:bodyPr wrap="square">
            <a:spAutoFit/>
          </a:bodyPr>
          <a:lstStyle/>
          <a:p>
            <a:r>
              <a:rPr lang="en-US" altLang="zh-CN" sz="2400" dirty="0" smtClean="0"/>
              <a:t>The humanities are a group of academic disciplines that study the human condition, using methods that are primarily analytical, critical, or speculative. Therefore, they are distinguished from the approaches of the natural sciences. The humanities, called social sciences, include history, anthropology, communication studies, cultural studies, law,  language, literature</a:t>
            </a:r>
            <a:r>
              <a:rPr lang="en-US" altLang="zh-CN" sz="2400" dirty="0"/>
              <a:t>, </a:t>
            </a:r>
            <a:r>
              <a:rPr lang="en-US" altLang="zh-CN" sz="2400" dirty="0" smtClean="0"/>
              <a:t>philosophy</a:t>
            </a:r>
            <a:r>
              <a:rPr lang="en-US" altLang="zh-CN" sz="2400" dirty="0"/>
              <a:t>, religion, music and theater, </a:t>
            </a:r>
            <a:r>
              <a:rPr lang="en-US" altLang="zh-CN" sz="2400" dirty="0" smtClean="0"/>
              <a:t>etc</a:t>
            </a:r>
            <a:r>
              <a:rPr lang="en-US" altLang="zh-CN" sz="2400" dirty="0"/>
              <a:t>.</a:t>
            </a:r>
            <a:endParaRPr lang="zh-CN" altLang="zh-CN" sz="1600" dirty="0"/>
          </a:p>
        </p:txBody>
      </p:sp>
      <p:pic>
        <p:nvPicPr>
          <p:cNvPr id="12" name="Picture 3"/>
          <p:cNvPicPr>
            <a:picLocks noChangeAspect="1" noChangeArrowheads="1"/>
          </p:cNvPicPr>
          <p:nvPr/>
        </p:nvPicPr>
        <p:blipFill>
          <a:blip r:embed="rId6" cstate="print"/>
          <a:srcRect/>
          <a:stretch>
            <a:fillRect/>
          </a:stretch>
        </p:blipFill>
        <p:spPr bwMode="auto">
          <a:xfrm>
            <a:off x="-7938" y="-19067"/>
            <a:ext cx="4645026" cy="1187450"/>
          </a:xfrm>
          <a:prstGeom prst="rect">
            <a:avLst/>
          </a:prstGeom>
          <a:noFill/>
          <a:ln w="9525">
            <a:noFill/>
            <a:miter lim="800000"/>
            <a:headEnd/>
            <a:tailEnd/>
          </a:ln>
        </p:spPr>
      </p:pic>
      <p:sp>
        <p:nvSpPr>
          <p:cNvPr id="13" name="TextBox 12"/>
          <p:cNvSpPr txBox="1"/>
          <p:nvPr/>
        </p:nvSpPr>
        <p:spPr>
          <a:xfrm>
            <a:off x="826635" y="277796"/>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3" cstate="print"/>
          <a:srcRect/>
          <a:stretch>
            <a:fillRect/>
          </a:stretch>
        </p:blipFill>
        <p:spPr bwMode="auto">
          <a:xfrm>
            <a:off x="500034" y="2276872"/>
            <a:ext cx="7802563" cy="4084334"/>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27584" y="1412776"/>
            <a:ext cx="7699412" cy="461665"/>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Why are the humanities important?</a:t>
            </a:r>
            <a:endParaRPr lang="en-US" altLang="zh-CN" sz="2400" dirty="0">
              <a:latin typeface="Helvetica"/>
              <a:ea typeface="楷体_GB2312" pitchFamily="49" charset="-122"/>
            </a:endParaRPr>
          </a:p>
        </p:txBody>
      </p:sp>
      <p:sp>
        <p:nvSpPr>
          <p:cNvPr id="20" name="矩形 19"/>
          <p:cNvSpPr/>
          <p:nvPr/>
        </p:nvSpPr>
        <p:spPr>
          <a:xfrm>
            <a:off x="1142976" y="2760806"/>
            <a:ext cx="7072362" cy="3416320"/>
          </a:xfrm>
          <a:prstGeom prst="rect">
            <a:avLst/>
          </a:prstGeom>
        </p:spPr>
        <p:txBody>
          <a:bodyPr wrap="square">
            <a:spAutoFit/>
          </a:bodyPr>
          <a:lstStyle/>
          <a:p>
            <a:r>
              <a:rPr lang="en-US" altLang="zh-CN" sz="2400" dirty="0" smtClean="0"/>
              <a:t>Through exploration of the humanities, students learn how to think creatively and critically, to reason, and to ask questions. Because these skills allow students to gain new insights into everything from poetry and paintings to business models and politics, humanistic subjects have been at the heart of a liberal arts education. Today, humanistic knowledge continues to provide the ideal foundation for exploring and understanding the human experience.</a:t>
            </a:r>
            <a:endParaRPr lang="zh-CN" altLang="zh-CN" sz="2400" dirty="0"/>
          </a:p>
        </p:txBody>
      </p:sp>
      <p:pic>
        <p:nvPicPr>
          <p:cNvPr id="14" name="Picture 2" descr="E:\2014素材\5009\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314488" flipH="1">
            <a:off x="7534299" y="4925176"/>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矩形 9"/>
          <p:cNvSpPr/>
          <p:nvPr/>
        </p:nvSpPr>
        <p:spPr>
          <a:xfrm>
            <a:off x="4475860" y="379520"/>
            <a:ext cx="4128588" cy="523220"/>
          </a:xfrm>
          <a:prstGeom prst="rect">
            <a:avLst/>
          </a:prstGeom>
          <a:solidFill>
            <a:schemeClr val="bg1"/>
          </a:solidFill>
        </p:spPr>
        <p:txBody>
          <a:bodyPr wrap="square">
            <a:spAutoFit/>
          </a:bodyPr>
          <a:lstStyle/>
          <a:p>
            <a:pPr marL="457200" indent="-457200" algn="ctr" eaLnBrk="0" hangingPunct="0">
              <a:defRPr/>
            </a:pPr>
            <a:r>
              <a:rPr lang="en-US" altLang="zh-CN" sz="2800" b="1" dirty="0" smtClean="0">
                <a:solidFill>
                  <a:srgbClr val="0070C0"/>
                </a:solidFill>
                <a:latin typeface="Helvetica"/>
                <a:ea typeface="楷体_GB2312" pitchFamily="49" charset="-122"/>
              </a:rPr>
              <a:t>Humanities </a:t>
            </a:r>
            <a:endParaRPr lang="en-US" altLang="zh-CN" sz="2800" b="1" dirty="0">
              <a:solidFill>
                <a:srgbClr val="0070C0"/>
              </a:solidFill>
              <a:latin typeface="Helvetica"/>
              <a:ea typeface="楷体_GB2312" pitchFamily="49" charset="-122"/>
            </a:endParaRPr>
          </a:p>
        </p:txBody>
      </p:sp>
      <p:pic>
        <p:nvPicPr>
          <p:cNvPr id="12" name="Picture 3"/>
          <p:cNvPicPr>
            <a:picLocks noChangeAspect="1" noChangeArrowheads="1"/>
          </p:cNvPicPr>
          <p:nvPr/>
        </p:nvPicPr>
        <p:blipFill>
          <a:blip r:embed="rId7" cstate="print"/>
          <a:srcRect/>
          <a:stretch>
            <a:fillRect/>
          </a:stretch>
        </p:blipFill>
        <p:spPr bwMode="auto">
          <a:xfrm>
            <a:off x="-7938" y="-19067"/>
            <a:ext cx="4645026" cy="1187450"/>
          </a:xfrm>
          <a:prstGeom prst="rect">
            <a:avLst/>
          </a:prstGeom>
          <a:noFill/>
          <a:ln w="9525">
            <a:noFill/>
            <a:miter lim="800000"/>
            <a:headEnd/>
            <a:tailEnd/>
          </a:ln>
        </p:spPr>
      </p:pic>
      <p:sp>
        <p:nvSpPr>
          <p:cNvPr id="13" name="TextBox 12"/>
          <p:cNvSpPr txBox="1"/>
          <p:nvPr/>
        </p:nvSpPr>
        <p:spPr>
          <a:xfrm>
            <a:off x="826635" y="277796"/>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00" cy="6169372"/>
            <a:chOff x="0" y="0"/>
            <a:chExt cx="9144000" cy="6169372"/>
          </a:xfrm>
        </p:grpSpPr>
        <p:sp>
          <p:nvSpPr>
            <p:cNvPr id="29" name="Rectangle 6"/>
            <p:cNvSpPr>
              <a:spLocks noChangeArrowheads="1"/>
            </p:cNvSpPr>
            <p:nvPr/>
          </p:nvSpPr>
          <p:spPr bwMode="auto">
            <a:xfrm>
              <a:off x="611560" y="1916832"/>
              <a:ext cx="5760640" cy="1631216"/>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The humanities should constitute the core of any university worth the name. </a:t>
              </a:r>
            </a:p>
            <a:p>
              <a:pPr eaLnBrk="0" fontAlgn="auto" hangingPunct="0">
                <a:spcBef>
                  <a:spcPts val="0"/>
                </a:spcBef>
                <a:spcAft>
                  <a:spcPts val="0"/>
                </a:spcAft>
                <a:defRPr/>
              </a:pPr>
              <a:r>
                <a:rPr lang="en-US" altLang="zh-CN" sz="2400" dirty="0" smtClean="0">
                  <a:solidFill>
                    <a:srgbClr val="000000"/>
                  </a:solidFill>
                  <a:latin typeface="Helvetica"/>
                </a:rPr>
                <a:t>                            — Terry Eagleton </a:t>
              </a:r>
            </a:p>
            <a:p>
              <a:pPr eaLnBrk="0" fontAlgn="auto" hangingPunct="0">
                <a:spcBef>
                  <a:spcPts val="0"/>
                </a:spcBef>
                <a:spcAft>
                  <a:spcPts val="0"/>
                </a:spcAft>
                <a:defRPr/>
              </a:pPr>
              <a:r>
                <a:rPr lang="en-US" altLang="zh-CN" sz="2400" i="1" dirty="0" smtClean="0">
                  <a:solidFill>
                    <a:srgbClr val="000000"/>
                  </a:solidFill>
                  <a:latin typeface="Helvetica"/>
                </a:rPr>
                <a:t>                     (British literary critic, writer)</a:t>
              </a:r>
              <a:r>
                <a:rPr lang="en-US" sz="2800" b="1" i="1" kern="0" dirty="0" smtClean="0">
                  <a:solidFill>
                    <a:srgbClr val="C00000"/>
                  </a:solidFill>
                  <a:latin typeface="Arial" pitchFamily="34" charset="0"/>
                  <a:ea typeface="楷体_GB2312" pitchFamily="49" charset="-122"/>
                </a:rPr>
                <a:t>           </a:t>
              </a:r>
              <a:endParaRPr lang="en-US" sz="2400" i="1" dirty="0">
                <a:solidFill>
                  <a:srgbClr val="000000"/>
                </a:solidFill>
                <a:latin typeface="Helvetica"/>
              </a:endParaRPr>
            </a:p>
          </p:txBody>
        </p:sp>
        <p:sp>
          <p:nvSpPr>
            <p:cNvPr id="2" name="Rectangle 10"/>
            <p:cNvSpPr>
              <a:spLocks noChangeArrowheads="1"/>
            </p:cNvSpPr>
            <p:nvPr/>
          </p:nvSpPr>
          <p:spPr bwMode="auto">
            <a:xfrm>
              <a:off x="611560" y="3861048"/>
              <a:ext cx="5361151" cy="2308324"/>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Ideally, we all want an integrated life. Your goal should be to find a way to do what you love, and make your education support that. </a:t>
              </a:r>
            </a:p>
            <a:p>
              <a:pPr eaLnBrk="0" fontAlgn="auto" hangingPunct="0">
                <a:spcBef>
                  <a:spcPts val="0"/>
                </a:spcBef>
                <a:spcAft>
                  <a:spcPts val="0"/>
                </a:spcAft>
                <a:defRPr/>
              </a:pPr>
              <a:r>
                <a:rPr lang="en-US" altLang="zh-CN" sz="2400" dirty="0" smtClean="0">
                  <a:solidFill>
                    <a:srgbClr val="000000"/>
                  </a:solidFill>
                  <a:latin typeface="Helvetica"/>
                </a:rPr>
                <a:t>                            — Bruce B. Janz </a:t>
              </a:r>
            </a:p>
            <a:p>
              <a:pPr eaLnBrk="0" fontAlgn="auto" hangingPunct="0">
                <a:spcBef>
                  <a:spcPts val="0"/>
                </a:spcBef>
                <a:spcAft>
                  <a:spcPts val="0"/>
                </a:spcAft>
                <a:defRPr/>
              </a:pPr>
              <a:r>
                <a:rPr lang="en-US" altLang="zh-CN" sz="2400" i="1" dirty="0" smtClean="0">
                  <a:solidFill>
                    <a:srgbClr val="000000"/>
                  </a:solidFill>
                  <a:latin typeface="Helvetica"/>
                </a:rPr>
                <a:t>                    (American philosopher)</a:t>
              </a:r>
              <a:endParaRPr lang="en-US" altLang="zh-CN" sz="2400" i="1" dirty="0">
                <a:solidFill>
                  <a:srgbClr val="000000"/>
                </a:solidFill>
                <a:latin typeface="Helvetic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2</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pic>
        <p:nvPicPr>
          <p:cNvPr id="11266" name="Picture 2" descr="c:\users\administrator\appdata\roaming\360se6\User Data\temp\rdn_500e4799b1702.jpg"/>
          <p:cNvPicPr>
            <a:picLocks noChangeAspect="1" noChangeArrowheads="1"/>
          </p:cNvPicPr>
          <p:nvPr/>
        </p:nvPicPr>
        <p:blipFill>
          <a:blip r:embed="rId4" cstate="print"/>
          <a:srcRect/>
          <a:stretch>
            <a:fillRect/>
          </a:stretch>
        </p:blipFill>
        <p:spPr bwMode="auto">
          <a:xfrm>
            <a:off x="5972710" y="1622425"/>
            <a:ext cx="3171289" cy="2238623"/>
          </a:xfrm>
          <a:prstGeom prst="ellipse">
            <a:avLst/>
          </a:prstGeom>
          <a:ln>
            <a:noFill/>
          </a:ln>
          <a:effectLst>
            <a:softEdge rad="112500"/>
          </a:effectLst>
        </p:spPr>
      </p:pic>
    </p:spTree>
    <p:extLst>
      <p:ext uri="{BB962C8B-B14F-4D97-AF65-F5344CB8AC3E}">
        <p14:creationId xmlns="" xmlns:p14="http://schemas.microsoft.com/office/powerpoint/2010/main"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3"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246385" y="1209879"/>
            <a:ext cx="3680147" cy="668247"/>
            <a:chOff x="-246385" y="1209879"/>
            <a:chExt cx="3680147" cy="668247"/>
          </a:xfrm>
        </p:grpSpPr>
        <p:pic>
          <p:nvPicPr>
            <p:cNvPr id="21" name="Picture 3">
              <a:hlinkClick r:id="rId9" action="ppaction://hlinksldjump"/>
            </p:cNvPr>
            <p:cNvPicPr>
              <a:picLocks noChangeAspect="1" noChangeArrowheads="1"/>
            </p:cNvPicPr>
            <p:nvPr/>
          </p:nvPicPr>
          <p:blipFill>
            <a:blip r:embed="rId10"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246385"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nvGrpSpPr>
          <p:cNvPr id="25" name="组合 24"/>
          <p:cNvGrpSpPr/>
          <p:nvPr/>
        </p:nvGrpSpPr>
        <p:grpSpPr>
          <a:xfrm>
            <a:off x="0" y="0"/>
            <a:ext cx="9144000" cy="708025"/>
            <a:chOff x="0" y="0"/>
            <a:chExt cx="9144000" cy="708025"/>
          </a:xfrm>
        </p:grpSpPr>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9"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grpSp>
      <p:pic>
        <p:nvPicPr>
          <p:cNvPr id="3074" name="Picture 2" descr="D:\找图\新视野读写2\徐晨买图\徐晨买图\U2\73117182.jpg"/>
          <p:cNvPicPr>
            <a:picLocks noChangeAspect="1" noChangeArrowheads="1"/>
          </p:cNvPicPr>
          <p:nvPr/>
        </p:nvPicPr>
        <p:blipFill>
          <a:blip r:embed="rId11" cstate="print"/>
          <a:srcRect/>
          <a:stretch>
            <a:fillRect/>
          </a:stretch>
        </p:blipFill>
        <p:spPr bwMode="auto">
          <a:xfrm>
            <a:off x="4929190" y="1231559"/>
            <a:ext cx="3300861" cy="4950166"/>
          </a:xfrm>
          <a:prstGeom prst="rect">
            <a:avLst/>
          </a:prstGeom>
          <a:ln>
            <a:noFill/>
          </a:ln>
          <a:effectLst>
            <a:softEdge rad="112500"/>
          </a:effectLst>
        </p:spPr>
      </p:pic>
    </p:spTree>
    <p:extLst>
      <p:ext uri="{BB962C8B-B14F-4D97-AF65-F5344CB8AC3E}">
        <p14:creationId xmlns="" xmlns:p14="http://schemas.microsoft.com/office/powerpoint/2010/main" val="1107802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191930" y="3321260"/>
            <a:ext cx="4339478"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studying the humanities</a:t>
            </a:r>
            <a:endParaRPr lang="zh-CN" altLang="en-US" sz="2400" b="1" kern="0" dirty="0" smtClean="0">
              <a:solidFill>
                <a:schemeClr val="accent6">
                  <a:lumMod val="75000"/>
                </a:schemeClr>
              </a:solidFill>
              <a:latin typeface="Helvetica"/>
            </a:endParaRPr>
          </a:p>
        </p:txBody>
      </p:sp>
      <p:sp>
        <p:nvSpPr>
          <p:cNvPr id="6" name="TextBox 5"/>
          <p:cNvSpPr txBox="1">
            <a:spLocks noChangeArrowheads="1"/>
          </p:cNvSpPr>
          <p:nvPr/>
        </p:nvSpPr>
        <p:spPr bwMode="auto">
          <a:xfrm rot="10800000" flipV="1">
            <a:off x="1482534" y="4396313"/>
            <a:ext cx="2808312" cy="553998"/>
          </a:xfrm>
          <a:prstGeom prst="rect">
            <a:avLst/>
          </a:prstGeom>
          <a:noFill/>
          <a:ln w="9525">
            <a:noFill/>
            <a:miter lim="800000"/>
            <a:headEnd/>
            <a:tailEnd/>
          </a:ln>
        </p:spPr>
        <p:txBody>
          <a:bodyPr wrap="square">
            <a:spAutoFit/>
          </a:bodyPr>
          <a:lstStyle/>
          <a:p>
            <a:pPr>
              <a:lnSpc>
                <a:spcPts val="3600"/>
              </a:lnSpc>
            </a:pPr>
            <a:r>
              <a:rPr lang="en-US" altLang="zh-CN" sz="2400" b="1" kern="0" dirty="0" smtClean="0">
                <a:solidFill>
                  <a:schemeClr val="accent6">
                    <a:lumMod val="75000"/>
                  </a:schemeClr>
                </a:solidFill>
                <a:latin typeface="Helvetica"/>
              </a:rPr>
              <a:t>land a future job</a:t>
            </a:r>
            <a:endParaRPr lang="zh-CN" altLang="en-US" sz="2400" b="1" kern="0" dirty="0">
              <a:solidFill>
                <a:schemeClr val="accent6">
                  <a:lumMod val="75000"/>
                </a:schemeClr>
              </a:solidFill>
              <a:latin typeface="Helvetica"/>
            </a:endParaRPr>
          </a:p>
        </p:txBody>
      </p:sp>
      <p:sp>
        <p:nvSpPr>
          <p:cNvPr id="7" name="TextBox 6"/>
          <p:cNvSpPr txBox="1">
            <a:spLocks noChangeArrowheads="1"/>
          </p:cNvSpPr>
          <p:nvPr/>
        </p:nvSpPr>
        <p:spPr bwMode="auto">
          <a:xfrm>
            <a:off x="934463" y="3887993"/>
            <a:ext cx="3312368"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smtClean="0">
                <a:latin typeface="Helvetica"/>
              </a:rPr>
              <a:t>learning “hard skills”</a:t>
            </a:r>
            <a:endParaRPr lang="zh-CN" altLang="en-US" dirty="0">
              <a:latin typeface="Helvetica"/>
            </a:endParaRPr>
          </a:p>
        </p:txBody>
      </p:sp>
      <p:pic>
        <p:nvPicPr>
          <p:cNvPr id="1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587" y="1484556"/>
            <a:ext cx="8822203" cy="3888659"/>
            <a:chOff x="-587" y="1484556"/>
            <a:chExt cx="8822203" cy="3888659"/>
          </a:xfrm>
        </p:grpSpPr>
        <p:sp>
          <p:nvSpPr>
            <p:cNvPr id="172035" name="矩形 45"/>
            <p:cNvSpPr>
              <a:spLocks noChangeArrowheads="1"/>
            </p:cNvSpPr>
            <p:nvPr/>
          </p:nvSpPr>
          <p:spPr bwMode="auto">
            <a:xfrm>
              <a:off x="625310" y="2704852"/>
              <a:ext cx="8196306" cy="2308324"/>
            </a:xfrm>
            <a:prstGeom prst="rect">
              <a:avLst/>
            </a:prstGeom>
            <a:noFill/>
            <a:ln w="9525">
              <a:noFill/>
              <a:miter lim="800000"/>
              <a:headEnd/>
              <a:tailEnd/>
            </a:ln>
          </p:spPr>
          <p:txBody>
            <a:bodyPr wrap="square">
              <a:spAutoFit/>
            </a:bodyPr>
            <a:lstStyle/>
            <a:p>
              <a:pPr eaLnBrk="0" hangingPunct="0">
                <a:lnSpc>
                  <a:spcPct val="150000"/>
                </a:lnSpc>
                <a:spcBef>
                  <a:spcPct val="20000"/>
                </a:spcBef>
                <a:buClr>
                  <a:schemeClr val="tx2"/>
                </a:buClr>
                <a:buSzPct val="115000"/>
                <a:defRPr/>
              </a:pPr>
              <a:r>
                <a:rPr lang="zh-CN" altLang="zh-CN" sz="2400"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This essay argues against the current tendency that college students move away from ___________________ to __________________ such as accounting to help them easily ______________. (Paras.1-2)</a:t>
              </a:r>
              <a:endParaRPr lang="zh-CN" altLang="zh-CN" sz="2400" kern="0" dirty="0" smtClean="0">
                <a:solidFill>
                  <a:schemeClr val="accent4">
                    <a:lumMod val="10000"/>
                  </a:schemeClr>
                </a:solidFill>
                <a:latin typeface="Helvetica"/>
              </a:endParaRPr>
            </a:p>
          </p:txBody>
        </p:sp>
        <p:sp>
          <p:nvSpPr>
            <p:cNvPr id="11" name="圆角矩形 10"/>
            <p:cNvSpPr/>
            <p:nvPr/>
          </p:nvSpPr>
          <p:spPr>
            <a:xfrm>
              <a:off x="540696" y="2253228"/>
              <a:ext cx="8280920" cy="311998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7" y="1484556"/>
              <a:ext cx="1476243" cy="1296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6" action="ppaction://hlinksldjump"/>
            </p:cNvPr>
            <p:cNvSpPr txBox="1"/>
            <p:nvPr/>
          </p:nvSpPr>
          <p:spPr>
            <a:xfrm>
              <a:off x="345575" y="2003355"/>
              <a:ext cx="1095370" cy="438164"/>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nvGrpSpPr>
          <p:cNvPr id="14" name="组合 13"/>
          <p:cNvGrpSpPr/>
          <p:nvPr/>
        </p:nvGrpSpPr>
        <p:grpSpPr>
          <a:xfrm>
            <a:off x="-14288" y="-27384"/>
            <a:ext cx="8416678" cy="1152525"/>
            <a:chOff x="-14288" y="-27384"/>
            <a:chExt cx="8416678" cy="1152525"/>
          </a:xfrm>
        </p:grpSpPr>
        <p:sp>
          <p:nvSpPr>
            <p:cNvPr id="16" name="TextBox 15"/>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7"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1556792"/>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This is a </a:t>
            </a:r>
            <a:r>
              <a:rPr lang="en-US" altLang="zh-CN" sz="2400" dirty="0" smtClean="0">
                <a:solidFill>
                  <a:srgbClr val="FF0000"/>
                </a:solidFill>
                <a:latin typeface="Helvetica"/>
                <a:ea typeface="方正舒体"/>
              </a:rPr>
              <a:t>trend</a:t>
            </a:r>
            <a:r>
              <a:rPr lang="en-US" altLang="zh-CN" sz="2400" dirty="0" smtClean="0">
                <a:solidFill>
                  <a:sysClr val="windowText" lastClr="000000"/>
                </a:solidFill>
                <a:latin typeface="Helvetica"/>
                <a:ea typeface="方正舒体"/>
              </a:rPr>
              <a:t> that is likely to persist and even accelerate. (Para. 2)</a:t>
            </a:r>
            <a:endParaRPr lang="zh-CN" altLang="zh-CN" sz="2400" dirty="0" smtClean="0">
              <a:solidFill>
                <a:sysClr val="windowText" lastClr="000000"/>
              </a:solidFill>
              <a:latin typeface="Helvetica"/>
              <a:ea typeface="方正舒体"/>
            </a:endParaRPr>
          </a:p>
        </p:txBody>
      </p:sp>
      <p:sp>
        <p:nvSpPr>
          <p:cNvPr id="6" name="圆角矩形 5"/>
          <p:cNvSpPr/>
          <p:nvPr/>
        </p:nvSpPr>
        <p:spPr>
          <a:xfrm>
            <a:off x="913088" y="2999262"/>
            <a:ext cx="7345097" cy="306380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227687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275248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315516" y="4201730"/>
            <a:ext cx="909884" cy="451406"/>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pitchFamily="34" charset="0"/>
                <a:ea typeface="方正舒体"/>
                <a:cs typeface="Helvetica" pitchFamily="34" charset="0"/>
              </a:rPr>
              <a:t>trend</a:t>
            </a:r>
            <a:endParaRPr lang="en-US" altLang="zh-CN" sz="2400" dirty="0">
              <a:solidFill>
                <a:sysClr val="windowText" lastClr="000000"/>
              </a:solidFill>
              <a:latin typeface="Helvetica" pitchFamily="34" charset="0"/>
              <a:ea typeface="方正舒体"/>
              <a:cs typeface="Helvetica" pitchFamily="34" charset="0"/>
            </a:endParaRPr>
          </a:p>
        </p:txBody>
      </p:sp>
      <p:pic>
        <p:nvPicPr>
          <p:cNvPr id="15"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0" name="左大括号 9"/>
          <p:cNvSpPr/>
          <p:nvPr/>
        </p:nvSpPr>
        <p:spPr>
          <a:xfrm>
            <a:off x="2225400" y="3429000"/>
            <a:ext cx="386260" cy="20162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2699791" y="3214146"/>
            <a:ext cx="5372671" cy="830997"/>
          </a:xfrm>
          <a:prstGeom prst="rect">
            <a:avLst/>
          </a:prstGeom>
          <a:noFill/>
        </p:spPr>
        <p:txBody>
          <a:bodyPr wrap="square" rtlCol="0">
            <a:spAutoFit/>
          </a:bodyPr>
          <a:lstStyle/>
          <a:p>
            <a:r>
              <a:rPr lang="en-US" altLang="zh-CN" sz="2400" dirty="0" smtClean="0">
                <a:latin typeface="Helvetica" pitchFamily="34" charset="0"/>
                <a:cs typeface="Helvetica" pitchFamily="34" charset="0"/>
              </a:rPr>
              <a:t>Students have </a:t>
            </a:r>
            <a:r>
              <a:rPr lang="en-US" altLang="zh-CN" sz="2400" b="1" dirty="0" smtClean="0">
                <a:latin typeface="Helvetica" pitchFamily="34" charset="0"/>
                <a:cs typeface="Helvetica" pitchFamily="34" charset="0"/>
              </a:rPr>
              <a:t>defected from</a:t>
            </a:r>
            <a:r>
              <a:rPr lang="en-US" altLang="zh-CN" sz="2400" dirty="0" smtClean="0">
                <a:latin typeface="Helvetica" pitchFamily="34" charset="0"/>
                <a:cs typeface="Helvetica" pitchFamily="34" charset="0"/>
              </a:rPr>
              <a:t> … and toward …</a:t>
            </a:r>
            <a:endParaRPr lang="zh-CN" altLang="zh-CN" sz="2400" dirty="0">
              <a:latin typeface="Helvetica" pitchFamily="34" charset="0"/>
              <a:cs typeface="Helvetica" pitchFamily="34" charset="0"/>
            </a:endParaRPr>
          </a:p>
        </p:txBody>
      </p:sp>
      <p:sp>
        <p:nvSpPr>
          <p:cNvPr id="12" name="TextBox 11"/>
          <p:cNvSpPr txBox="1"/>
          <p:nvPr/>
        </p:nvSpPr>
        <p:spPr>
          <a:xfrm>
            <a:off x="2699792" y="4653136"/>
            <a:ext cx="5372671" cy="830997"/>
          </a:xfrm>
          <a:prstGeom prst="rect">
            <a:avLst/>
          </a:prstGeom>
          <a:noFill/>
        </p:spPr>
        <p:txBody>
          <a:bodyPr wrap="square" rtlCol="0">
            <a:spAutoFit/>
          </a:bodyPr>
          <a:lstStyle/>
          <a:p>
            <a:r>
              <a:rPr lang="en-US" altLang="zh-CN" sz="2400" dirty="0" smtClean="0">
                <a:latin typeface="Helvetica" pitchFamily="34" charset="0"/>
                <a:cs typeface="Helvetica" pitchFamily="34" charset="0"/>
              </a:rPr>
              <a:t>College education is more and more seen as … rather than …</a:t>
            </a:r>
            <a:endParaRPr lang="zh-CN" altLang="zh-CN" sz="2400" dirty="0" smtClean="0">
              <a:latin typeface="Helvetica" pitchFamily="34" charset="0"/>
              <a:cs typeface="Helvetica" pitchFamily="34" charset="0"/>
            </a:endParaRPr>
          </a:p>
        </p:txBody>
      </p:sp>
      <p:grpSp>
        <p:nvGrpSpPr>
          <p:cNvPr id="13" name="组合 12"/>
          <p:cNvGrpSpPr/>
          <p:nvPr/>
        </p:nvGrpSpPr>
        <p:grpSpPr>
          <a:xfrm>
            <a:off x="-14288" y="-27384"/>
            <a:ext cx="8416678" cy="1152525"/>
            <a:chOff x="-14288" y="-27384"/>
            <a:chExt cx="8416678" cy="1152525"/>
          </a:xfrm>
        </p:grpSpPr>
        <p:sp>
          <p:nvSpPr>
            <p:cNvPr id="14" name="TextBox 13"/>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7"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18" name="TextBox 17">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heckerboard(across)">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heckerboard(across)">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0"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30" name="组合 29"/>
          <p:cNvGrpSpPr/>
          <p:nvPr/>
        </p:nvGrpSpPr>
        <p:grpSpPr>
          <a:xfrm>
            <a:off x="323528" y="2276872"/>
            <a:ext cx="7934657" cy="1509918"/>
            <a:chOff x="323528" y="2276872"/>
            <a:chExt cx="7934657" cy="1509918"/>
          </a:xfrm>
        </p:grpSpPr>
        <p:grpSp>
          <p:nvGrpSpPr>
            <p:cNvPr id="27" name="组合 26"/>
            <p:cNvGrpSpPr/>
            <p:nvPr/>
          </p:nvGrpSpPr>
          <p:grpSpPr>
            <a:xfrm>
              <a:off x="323528" y="2276872"/>
              <a:ext cx="7934657" cy="1509918"/>
              <a:chOff x="323528" y="2276872"/>
              <a:chExt cx="7934657" cy="1509918"/>
            </a:xfrm>
          </p:grpSpPr>
          <p:sp>
            <p:nvSpPr>
              <p:cNvPr id="6" name="圆角矩形 5"/>
              <p:cNvSpPr/>
              <p:nvPr/>
            </p:nvSpPr>
            <p:spPr>
              <a:xfrm>
                <a:off x="913088" y="2925004"/>
                <a:ext cx="7345097" cy="86178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3528" y="227687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6" action="ppaction://hlinksldjump"/>
              </p:cNvPr>
              <p:cNvSpPr txBox="1"/>
              <p:nvPr/>
            </p:nvSpPr>
            <p:spPr>
              <a:xfrm>
                <a:off x="690068" y="2780928"/>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1" name="TextBox 10"/>
            <p:cNvSpPr txBox="1"/>
            <p:nvPr/>
          </p:nvSpPr>
          <p:spPr>
            <a:xfrm>
              <a:off x="1979712" y="3140968"/>
              <a:ext cx="2376264" cy="461665"/>
            </a:xfrm>
            <a:prstGeom prst="rect">
              <a:avLst/>
            </a:prstGeom>
            <a:noFill/>
          </p:spPr>
          <p:txBody>
            <a:bodyPr wrap="square" rtlCol="0">
              <a:spAutoFit/>
            </a:bodyPr>
            <a:lstStyle/>
            <a:p>
              <a:r>
                <a:rPr lang="en-US" altLang="zh-CN" sz="2400" dirty="0" smtClean="0">
                  <a:latin typeface="Helvetica" pitchFamily="34" charset="0"/>
                  <a:cs typeface="Helvetica" pitchFamily="34" charset="0"/>
                </a:rPr>
                <a:t>dominant pillars</a:t>
              </a:r>
              <a:endParaRPr lang="zh-CN" altLang="zh-CN" sz="2400" dirty="0" smtClean="0">
                <a:latin typeface="Helvetica" pitchFamily="34" charset="0"/>
                <a:cs typeface="Helvetica" pitchFamily="34" charset="0"/>
              </a:endParaRPr>
            </a:p>
          </p:txBody>
        </p:sp>
      </p:grpSp>
      <p:sp>
        <p:nvSpPr>
          <p:cNvPr id="12" name="TextBox 11"/>
          <p:cNvSpPr txBox="1"/>
          <p:nvPr/>
        </p:nvSpPr>
        <p:spPr>
          <a:xfrm>
            <a:off x="5580112" y="3140968"/>
            <a:ext cx="1944216" cy="461665"/>
          </a:xfrm>
          <a:prstGeom prst="rect">
            <a:avLst/>
          </a:prstGeom>
          <a:noFill/>
        </p:spPr>
        <p:txBody>
          <a:bodyPr wrap="square" rtlCol="0">
            <a:spAutoFit/>
          </a:bodyPr>
          <a:lstStyle/>
          <a:p>
            <a:r>
              <a:rPr lang="en-US" altLang="zh-CN" sz="2400" dirty="0" smtClean="0">
                <a:latin typeface="Helvetica" pitchFamily="34" charset="0"/>
                <a:cs typeface="Helvetica" pitchFamily="34" charset="0"/>
              </a:rPr>
              <a:t>bit roles</a:t>
            </a:r>
            <a:endParaRPr lang="zh-CN" altLang="zh-CN" sz="2400" dirty="0" smtClean="0">
              <a:latin typeface="Helvetica" pitchFamily="34" charset="0"/>
              <a:cs typeface="Helvetica" pitchFamily="34" charset="0"/>
            </a:endParaRPr>
          </a:p>
        </p:txBody>
      </p:sp>
      <p:sp>
        <p:nvSpPr>
          <p:cNvPr id="9" name="矩形 45"/>
          <p:cNvSpPr>
            <a:spLocks noChangeArrowheads="1"/>
          </p:cNvSpPr>
          <p:nvPr/>
        </p:nvSpPr>
        <p:spPr bwMode="auto">
          <a:xfrm>
            <a:off x="539552" y="1340768"/>
            <a:ext cx="7771519" cy="830997"/>
          </a:xfrm>
          <a:prstGeom prst="rect">
            <a:avLst/>
          </a:prstGeom>
          <a:noFill/>
          <a:ln w="9525">
            <a:noFill/>
            <a:miter lim="800000"/>
            <a:headEnd/>
            <a:tailEnd/>
          </a:ln>
        </p:spPr>
        <p:txBody>
          <a:bodyPr wrap="square">
            <a:spAutoFit/>
          </a:bodyPr>
          <a:lstStyle/>
          <a:p>
            <a:r>
              <a:rPr lang="en-US" altLang="zh-CN" sz="2400" dirty="0" smtClean="0">
                <a:latin typeface="Helvetica" pitchFamily="34" charset="0"/>
                <a:cs typeface="Helvetica" pitchFamily="34" charset="0"/>
              </a:rPr>
              <a:t>What role did the humanities play in the past and what role does it play now in students’ university life? (Para. 3)</a:t>
            </a:r>
            <a:endParaRPr lang="zh-CN" altLang="zh-CN" sz="2400" dirty="0" smtClean="0">
              <a:latin typeface="Helvetica" pitchFamily="34" charset="0"/>
              <a:cs typeface="Helvetica" pitchFamily="34" charset="0"/>
            </a:endParaRPr>
          </a:p>
        </p:txBody>
      </p:sp>
      <p:grpSp>
        <p:nvGrpSpPr>
          <p:cNvPr id="31" name="组合 30"/>
          <p:cNvGrpSpPr/>
          <p:nvPr/>
        </p:nvGrpSpPr>
        <p:grpSpPr>
          <a:xfrm>
            <a:off x="336180" y="4725144"/>
            <a:ext cx="7934657" cy="1656184"/>
            <a:chOff x="323528" y="4725144"/>
            <a:chExt cx="7934657" cy="1656184"/>
          </a:xfrm>
        </p:grpSpPr>
        <p:sp>
          <p:nvSpPr>
            <p:cNvPr id="24" name="TextBox 23"/>
            <p:cNvSpPr txBox="1"/>
            <p:nvPr/>
          </p:nvSpPr>
          <p:spPr>
            <a:xfrm>
              <a:off x="1836773" y="5406315"/>
              <a:ext cx="6178959" cy="830997"/>
            </a:xfrm>
            <a:prstGeom prst="rect">
              <a:avLst/>
            </a:prstGeom>
            <a:noFill/>
          </p:spPr>
          <p:txBody>
            <a:bodyPr wrap="square" rtlCol="0">
              <a:spAutoFit/>
            </a:bodyPr>
            <a:lstStyle/>
            <a:p>
              <a:r>
                <a:rPr lang="en-US" altLang="zh-CN" sz="2400" dirty="0" smtClean="0">
                  <a:latin typeface="Helvetica" pitchFamily="34" charset="0"/>
                  <a:cs typeface="Helvetica" pitchFamily="34" charset="0"/>
                </a:rPr>
                <a:t>The inner forces that drive some people to greatness and others to self-destruction</a:t>
              </a:r>
              <a:endParaRPr lang="zh-CN" altLang="zh-CN" sz="2400" dirty="0" smtClean="0">
                <a:latin typeface="Helvetica" pitchFamily="34" charset="0"/>
                <a:cs typeface="Helvetica" pitchFamily="34" charset="0"/>
              </a:endParaRPr>
            </a:p>
          </p:txBody>
        </p:sp>
        <p:grpSp>
          <p:nvGrpSpPr>
            <p:cNvPr id="28" name="组合 27"/>
            <p:cNvGrpSpPr/>
            <p:nvPr/>
          </p:nvGrpSpPr>
          <p:grpSpPr>
            <a:xfrm>
              <a:off x="323528" y="4725144"/>
              <a:ext cx="7934657" cy="1656184"/>
              <a:chOff x="323528" y="4653136"/>
              <a:chExt cx="7934657" cy="1656184"/>
            </a:xfrm>
          </p:grpSpPr>
          <p:sp>
            <p:nvSpPr>
              <p:cNvPr id="21" name="圆角矩形 20"/>
              <p:cNvSpPr/>
              <p:nvPr/>
            </p:nvSpPr>
            <p:spPr>
              <a:xfrm>
                <a:off x="913088" y="5231450"/>
                <a:ext cx="7345097" cy="107787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3528" y="4653136"/>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690068" y="519733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3" name="矩形 45"/>
          <p:cNvSpPr>
            <a:spLocks noChangeArrowheads="1"/>
          </p:cNvSpPr>
          <p:nvPr/>
        </p:nvSpPr>
        <p:spPr bwMode="auto">
          <a:xfrm>
            <a:off x="1129345" y="4038163"/>
            <a:ext cx="7334126" cy="830997"/>
          </a:xfrm>
          <a:prstGeom prst="rect">
            <a:avLst/>
          </a:prstGeom>
          <a:noFill/>
          <a:ln w="9525">
            <a:noFill/>
            <a:miter lim="800000"/>
            <a:headEnd/>
            <a:tailEnd/>
          </a:ln>
        </p:spPr>
        <p:txBody>
          <a:bodyPr wrap="square">
            <a:spAutoFit/>
          </a:bodyPr>
          <a:lstStyle/>
          <a:p>
            <a:r>
              <a:rPr lang="en-US" altLang="zh-CN" sz="2400" dirty="0" smtClean="0">
                <a:latin typeface="Helvetica" pitchFamily="34" charset="0"/>
                <a:cs typeface="Helvetica" pitchFamily="34" charset="0"/>
              </a:rPr>
              <a:t>What is the “unconscious mind” according to Sigmund Freud? (Para. 4)</a:t>
            </a:r>
            <a:endParaRPr lang="zh-CN" altLang="zh-CN" sz="2400" dirty="0" smtClean="0">
              <a:latin typeface="Helvetica" pitchFamily="34" charset="0"/>
              <a:cs typeface="Helvetica" pitchFamily="34" charset="0"/>
            </a:endParaRPr>
          </a:p>
        </p:txBody>
      </p:sp>
      <p:cxnSp>
        <p:nvCxnSpPr>
          <p:cNvPr id="29" name="直接箭头连接符 28"/>
          <p:cNvCxnSpPr>
            <a:cxnSpLocks noChangeShapeType="1"/>
          </p:cNvCxnSpPr>
          <p:nvPr/>
        </p:nvCxnSpPr>
        <p:spPr bwMode="auto">
          <a:xfrm>
            <a:off x="4572570" y="3384424"/>
            <a:ext cx="647502" cy="0"/>
          </a:xfrm>
          <a:prstGeom prst="straightConnector1">
            <a:avLst/>
          </a:prstGeom>
          <a:noFill/>
          <a:ln w="88900" algn="ctr">
            <a:solidFill>
              <a:srgbClr val="FFC000"/>
            </a:solidFill>
            <a:round/>
            <a:headEnd/>
            <a:tailEnd type="arrow" w="med" len="med"/>
          </a:ln>
          <a:scene3d>
            <a:camera prst="orthographicFront"/>
            <a:lightRig rig="threePt" dir="t"/>
          </a:scene3d>
          <a:sp3d>
            <a:bevelT/>
          </a:sp3d>
        </p:spPr>
      </p:cxnSp>
      <p:grpSp>
        <p:nvGrpSpPr>
          <p:cNvPr id="20" name="组合 19"/>
          <p:cNvGrpSpPr/>
          <p:nvPr/>
        </p:nvGrpSpPr>
        <p:grpSpPr>
          <a:xfrm>
            <a:off x="-14288" y="-27384"/>
            <a:ext cx="8416678" cy="1152525"/>
            <a:chOff x="-14288" y="-27384"/>
            <a:chExt cx="8416678" cy="1152525"/>
          </a:xfrm>
        </p:grpSpPr>
        <p:sp>
          <p:nvSpPr>
            <p:cNvPr id="25" name="TextBox 24"/>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32"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33" name="TextBox 32">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ox(in)">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1700808"/>
            <a:ext cx="7334126" cy="830997"/>
          </a:xfrm>
          <a:prstGeom prst="rect">
            <a:avLst/>
          </a:prstGeom>
          <a:noFill/>
          <a:ln w="9525">
            <a:noFill/>
            <a:miter lim="800000"/>
            <a:headEnd/>
            <a:tailEnd/>
          </a:ln>
        </p:spPr>
        <p:txBody>
          <a:bodyPr wrap="square">
            <a:spAutoFit/>
          </a:bodyPr>
          <a:lstStyle/>
          <a:p>
            <a:r>
              <a:rPr lang="en-US" altLang="zh-CN" sz="2400" dirty="0" smtClean="0">
                <a:latin typeface="Helvetica" pitchFamily="34" charset="0"/>
                <a:cs typeface="Helvetica" pitchFamily="34" charset="0"/>
              </a:rPr>
              <a:t>What forms the basis of study of the humanities according to the author? (Para. 5)</a:t>
            </a:r>
            <a:endParaRPr lang="zh-CN" altLang="zh-CN" sz="2400" dirty="0" smtClean="0">
              <a:latin typeface="Helvetica" pitchFamily="34" charset="0"/>
              <a:cs typeface="Helvetica" pitchFamily="34" charset="0"/>
            </a:endParaRPr>
          </a:p>
        </p:txBody>
      </p:sp>
      <p:grpSp>
        <p:nvGrpSpPr>
          <p:cNvPr id="13" name="组合 12"/>
          <p:cNvGrpSpPr/>
          <p:nvPr/>
        </p:nvGrpSpPr>
        <p:grpSpPr>
          <a:xfrm>
            <a:off x="755575" y="2708920"/>
            <a:ext cx="6840761" cy="3096344"/>
            <a:chOff x="323528" y="2276872"/>
            <a:chExt cx="6840761" cy="3096344"/>
          </a:xfrm>
        </p:grpSpPr>
        <p:sp>
          <p:nvSpPr>
            <p:cNvPr id="6" name="圆角矩形 5"/>
            <p:cNvSpPr/>
            <p:nvPr/>
          </p:nvSpPr>
          <p:spPr>
            <a:xfrm>
              <a:off x="913089" y="2999262"/>
              <a:ext cx="6251200" cy="237395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227687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275248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5"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2" name="TextBox 11"/>
          <p:cNvSpPr txBox="1"/>
          <p:nvPr/>
        </p:nvSpPr>
        <p:spPr>
          <a:xfrm>
            <a:off x="1907704" y="3646194"/>
            <a:ext cx="5516687" cy="2012859"/>
          </a:xfrm>
          <a:prstGeom prst="rect">
            <a:avLst/>
          </a:prstGeom>
          <a:noFill/>
        </p:spPr>
        <p:txBody>
          <a:bodyPr wrap="square" rtlCol="0">
            <a:spAutoFit/>
          </a:bodyPr>
          <a:lstStyle/>
          <a:p>
            <a:pPr>
              <a:lnSpc>
                <a:spcPct val="130000"/>
              </a:lnSpc>
            </a:pPr>
            <a:r>
              <a:rPr lang="en-US" altLang="zh-CN" sz="2400" dirty="0" smtClean="0">
                <a:latin typeface="Helvetica" pitchFamily="34" charset="0"/>
                <a:cs typeface="Helvetica" pitchFamily="34" charset="0"/>
              </a:rPr>
              <a:t>the fertile body of work about the mysterious inner drive by historians, architects, authors, philosophers and artists from the ancient times</a:t>
            </a:r>
            <a:endParaRPr lang="zh-CN" altLang="zh-CN" sz="2400" dirty="0" smtClean="0">
              <a:latin typeface="Helvetica" pitchFamily="34" charset="0"/>
              <a:cs typeface="Helvetica" pitchFamily="34" charset="0"/>
            </a:endParaRPr>
          </a:p>
        </p:txBody>
      </p:sp>
      <p:grpSp>
        <p:nvGrpSpPr>
          <p:cNvPr id="10" name="组合 9"/>
          <p:cNvGrpSpPr/>
          <p:nvPr/>
        </p:nvGrpSpPr>
        <p:grpSpPr>
          <a:xfrm>
            <a:off x="-14288" y="-27384"/>
            <a:ext cx="8416678" cy="1152525"/>
            <a:chOff x="-14288" y="-27384"/>
            <a:chExt cx="8416678" cy="1152525"/>
          </a:xfrm>
        </p:grpSpPr>
        <p:sp>
          <p:nvSpPr>
            <p:cNvPr id="11" name="TextBox 10"/>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4"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17" name="TextBox 16">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23528" y="2027872"/>
            <a:ext cx="8457996" cy="4425464"/>
            <a:chOff x="179512" y="2027871"/>
            <a:chExt cx="8602012" cy="4564801"/>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2027871"/>
              <a:ext cx="8602012" cy="45648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2695540"/>
              <a:ext cx="6318464" cy="3523883"/>
            </a:xfrm>
            <a:prstGeom prst="rect">
              <a:avLst/>
            </a:prstGeom>
            <a:noFill/>
          </p:spPr>
          <p:txBody>
            <a:bodyPr wrap="square" rtlCol="0">
              <a:spAutoFit/>
            </a:bodyPr>
            <a:lstStyle/>
            <a:p>
              <a:r>
                <a:rPr lang="en-US" altLang="zh-CN" sz="2400" dirty="0" smtClean="0">
                  <a:latin typeface="Helvetica" pitchFamily="34" charset="0"/>
                  <a:cs typeface="Helvetica" pitchFamily="34" charset="0"/>
                </a:rPr>
                <a:t>Part I provides the background information of the argument. By moving away from the humanities and taking some “hard-skill” courses instead, students think it would improve _______________________. Because of the economic downturn, this trend is likely to ______________________. However, the humanities play a significant role in people’s lives and can’t be ignored.</a:t>
              </a:r>
              <a:endParaRPr lang="zh-CN" altLang="zh-CN" sz="2400" dirty="0">
                <a:latin typeface="Helvetica" pitchFamily="34" charset="0"/>
                <a:cs typeface="Helvetica" pitchFamily="34" charset="0"/>
              </a:endParaRP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1- 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a:off x="3820296" y="150017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5</a:t>
            </a:r>
            <a:endParaRPr lang="en-US" altLang="zh-CN" sz="2400" b="1" dirty="0">
              <a:solidFill>
                <a:schemeClr val="accent6">
                  <a:lumMod val="75000"/>
                </a:schemeClr>
              </a:solidFill>
              <a:latin typeface="Helvetica"/>
              <a:ea typeface="方正舒体"/>
            </a:endParaRPr>
          </a:p>
        </p:txBody>
      </p:sp>
      <p:sp>
        <p:nvSpPr>
          <p:cNvPr id="25" name="矩形 24"/>
          <p:cNvSpPr/>
          <p:nvPr/>
        </p:nvSpPr>
        <p:spPr>
          <a:xfrm>
            <a:off x="1862179" y="4119463"/>
            <a:ext cx="3916234"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their chance of finding a job</a:t>
            </a:r>
            <a:endParaRPr lang="zh-CN" altLang="en-US" sz="2400" dirty="0">
              <a:solidFill>
                <a:schemeClr val="accent6">
                  <a:lumMod val="75000"/>
                </a:schemeClr>
              </a:solidFill>
              <a:latin typeface="Helvetica"/>
            </a:endParaRPr>
          </a:p>
        </p:txBody>
      </p:sp>
      <p:sp>
        <p:nvSpPr>
          <p:cNvPr id="26" name="矩形 25"/>
          <p:cNvSpPr/>
          <p:nvPr/>
        </p:nvSpPr>
        <p:spPr>
          <a:xfrm>
            <a:off x="2863174" y="4833728"/>
            <a:ext cx="3981325" cy="461665"/>
          </a:xfrm>
          <a:prstGeom prst="rect">
            <a:avLst/>
          </a:prstGeom>
        </p:spPr>
        <p:txBody>
          <a:bodyPr wrap="square">
            <a:spAutoFit/>
          </a:bodyPr>
          <a:lstStyle/>
          <a:p>
            <a:pPr>
              <a:defRPr/>
            </a:pPr>
            <a:r>
              <a:rPr lang="en-US" altLang="zh-CN" sz="2400" dirty="0" smtClean="0">
                <a:solidFill>
                  <a:schemeClr val="accent6">
                    <a:lumMod val="75000"/>
                  </a:schemeClr>
                </a:solidFill>
                <a:latin typeface="Helvetica"/>
              </a:rPr>
              <a:t>persist and even accelerate</a:t>
            </a:r>
            <a:endParaRPr lang="zh-CN" altLang="en-US" sz="2400" dirty="0">
              <a:solidFill>
                <a:schemeClr val="accent6">
                  <a:lumMod val="75000"/>
                </a:schemeClr>
              </a:solidFill>
              <a:latin typeface="Helvetica"/>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2" name="组合 11"/>
          <p:cNvGrpSpPr/>
          <p:nvPr/>
        </p:nvGrpSpPr>
        <p:grpSpPr>
          <a:xfrm>
            <a:off x="-14288" y="-27384"/>
            <a:ext cx="8416678" cy="1152525"/>
            <a:chOff x="-14288" y="-27384"/>
            <a:chExt cx="8416678" cy="1152525"/>
          </a:xfrm>
        </p:grpSpPr>
        <p:sp>
          <p:nvSpPr>
            <p:cNvPr id="13" name="TextBox 12"/>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5"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817734" y="1517883"/>
            <a:ext cx="7786714" cy="830997"/>
          </a:xfrm>
          <a:prstGeom prst="rect">
            <a:avLst/>
          </a:prstGeom>
          <a:noFill/>
          <a:ln w="9525">
            <a:noFill/>
            <a:miter lim="800000"/>
            <a:headEnd/>
            <a:tailEnd/>
          </a:ln>
        </p:spPr>
        <p:txBody>
          <a:bodyPr wrap="square">
            <a:spAutoFit/>
          </a:bodyPr>
          <a:lstStyle/>
          <a:p>
            <a:r>
              <a:rPr lang="en-US" altLang="zh-CN" sz="2400" dirty="0" smtClean="0">
                <a:latin typeface="Helvetica"/>
              </a:rPr>
              <a:t>What are the advantages of studying the humanities according to the author? (</a:t>
            </a:r>
            <a:r>
              <a:rPr lang="en-US" altLang="zh-CN" sz="2400" dirty="0" err="1" smtClean="0">
                <a:latin typeface="Helvetica"/>
              </a:rPr>
              <a:t>Paras</a:t>
            </a:r>
            <a:r>
              <a:rPr lang="en-US" altLang="zh-CN" sz="2400" dirty="0" smtClean="0">
                <a:latin typeface="Helvetica"/>
              </a:rPr>
              <a:t>. 6-8)</a:t>
            </a:r>
            <a:endParaRPr lang="zh-CN" altLang="zh-CN" sz="2400" dirty="0">
              <a:latin typeface="Helvetica"/>
            </a:endParaRPr>
          </a:p>
        </p:txBody>
      </p:sp>
      <p:pic>
        <p:nvPicPr>
          <p:cNvPr id="32"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28" name="圆角矩形 27"/>
          <p:cNvSpPr/>
          <p:nvPr/>
        </p:nvSpPr>
        <p:spPr>
          <a:xfrm>
            <a:off x="551909" y="2839869"/>
            <a:ext cx="8052539" cy="361346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6512" y="227687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1" name="TextBox 30">
            <a:hlinkClick r:id="rId6" action="ppaction://hlinksldjump"/>
          </p:cNvPr>
          <p:cNvSpPr txBox="1"/>
          <p:nvPr/>
        </p:nvSpPr>
        <p:spPr>
          <a:xfrm>
            <a:off x="304505" y="272899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7" name="矩形 36"/>
          <p:cNvSpPr/>
          <p:nvPr/>
        </p:nvSpPr>
        <p:spPr>
          <a:xfrm>
            <a:off x="1331640" y="2996952"/>
            <a:ext cx="7128792" cy="3416320"/>
          </a:xfrm>
          <a:prstGeom prst="rect">
            <a:avLst/>
          </a:prstGeom>
        </p:spPr>
        <p:txBody>
          <a:bodyPr wrap="square">
            <a:spAutoFit/>
          </a:bodyPr>
          <a:lstStyle/>
          <a:p>
            <a:pPr marL="268288" indent="-268288"/>
            <a:r>
              <a:rPr lang="en-US" altLang="zh-CN" sz="2400" dirty="0" smtClean="0"/>
              <a:t>1</a:t>
            </a:r>
            <a:r>
              <a:rPr lang="en-US" altLang="zh-CN" sz="2400" dirty="0"/>
              <a:t>. To improves our ability to read and write (Para.6); </a:t>
            </a:r>
          </a:p>
          <a:p>
            <a:pPr marL="268288" indent="-268288"/>
            <a:r>
              <a:rPr lang="en-US" altLang="zh-CN" sz="2400" dirty="0"/>
              <a:t>2. To makes us familiar with the language of emotion and the creative </a:t>
            </a:r>
            <a:r>
              <a:rPr lang="en-US" altLang="zh-CN" sz="2400" dirty="0" smtClean="0"/>
              <a:t>process;</a:t>
            </a:r>
            <a:endParaRPr lang="en-US" altLang="zh-CN" sz="2400" dirty="0"/>
          </a:p>
          <a:p>
            <a:pPr marL="268288" indent="-268288"/>
            <a:r>
              <a:rPr lang="en-US" altLang="zh-CN" sz="2400" dirty="0"/>
              <a:t>3. To invests us with great insight and </a:t>
            </a:r>
            <a:r>
              <a:rPr lang="en-US" altLang="zh-CN" sz="2400" dirty="0" smtClean="0"/>
              <a:t>self-awareness;</a:t>
            </a:r>
            <a:endParaRPr lang="en-US" altLang="zh-CN" sz="2400" dirty="0"/>
          </a:p>
          <a:p>
            <a:pPr marL="268288" indent="-268288"/>
            <a:r>
              <a:rPr lang="en-US" altLang="zh-CN" sz="2400" dirty="0" smtClean="0"/>
              <a:t>4. To releasing </a:t>
            </a:r>
            <a:r>
              <a:rPr lang="en-US" altLang="zh-CN" sz="2400" dirty="0"/>
              <a:t>our creative </a:t>
            </a:r>
            <a:r>
              <a:rPr lang="en-US" altLang="zh-CN" sz="2400" dirty="0" smtClean="0"/>
              <a:t>energy and </a:t>
            </a:r>
            <a:r>
              <a:rPr lang="en-US" altLang="zh-CN" sz="2400" dirty="0"/>
              <a:t>talent in a positive and constructive manner (Para.7); </a:t>
            </a:r>
          </a:p>
          <a:p>
            <a:pPr marL="268288" indent="-268288"/>
            <a:r>
              <a:rPr lang="en-US" altLang="zh-CN" sz="2400" dirty="0"/>
              <a:t>5. To provide a large scope of </a:t>
            </a:r>
            <a:r>
              <a:rPr lang="en-US" altLang="zh-CN" sz="2400" dirty="0" smtClean="0"/>
              <a:t>possibilities; </a:t>
            </a:r>
          </a:p>
          <a:p>
            <a:pPr marL="268288" indent="-268288"/>
            <a:r>
              <a:rPr lang="en-US" altLang="zh-CN" sz="2400" dirty="0" smtClean="0"/>
              <a:t>6. To prepare us for many different careers and jobs we</a:t>
            </a:r>
            <a:br>
              <a:rPr lang="en-US" altLang="zh-CN" sz="2400" dirty="0" smtClean="0"/>
            </a:br>
            <a:r>
              <a:rPr lang="en-US" altLang="zh-CN" sz="2400" dirty="0" smtClean="0"/>
              <a:t>can undertake (Para.8).</a:t>
            </a:r>
            <a:endParaRPr lang="zh-CN" altLang="zh-CN" sz="2400" dirty="0"/>
          </a:p>
        </p:txBody>
      </p:sp>
      <p:grpSp>
        <p:nvGrpSpPr>
          <p:cNvPr id="9" name="组合 8"/>
          <p:cNvGrpSpPr/>
          <p:nvPr/>
        </p:nvGrpSpPr>
        <p:grpSpPr>
          <a:xfrm>
            <a:off x="-14288" y="-27384"/>
            <a:ext cx="8416678" cy="1152525"/>
            <a:chOff x="-14288" y="-27384"/>
            <a:chExt cx="8416678" cy="1152525"/>
          </a:xfrm>
        </p:grpSpPr>
        <p:sp>
          <p:nvSpPr>
            <p:cNvPr id="10" name="TextBox 9"/>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1"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12" name="TextBox 11">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387073" name="Rectangle 1"/>
          <p:cNvSpPr>
            <a:spLocks noChangeArrowheads="1"/>
          </p:cNvSpPr>
          <p:nvPr/>
        </p:nvSpPr>
        <p:spPr bwMode="auto">
          <a:xfrm>
            <a:off x="1068065" y="1427652"/>
            <a:ext cx="7968431" cy="9787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fontAlgn="base">
              <a:lnSpc>
                <a:spcPct val="120000"/>
              </a:lnSpc>
              <a:spcBef>
                <a:spcPct val="0"/>
              </a:spcBef>
              <a:spcAft>
                <a:spcPct val="0"/>
              </a:spcAft>
              <a:buClrTx/>
              <a:buSzTx/>
              <a:buFontTx/>
              <a:buNone/>
              <a:tabLst>
                <a:tab pos="4733925" algn="l"/>
              </a:tabLst>
            </a:pPr>
            <a:r>
              <a:rPr lang="en-US" altLang="zh-CN" sz="2400" dirty="0" smtClean="0">
                <a:latin typeface="Helvetica"/>
              </a:rPr>
              <a:t>What is increasingly seen as the ideal in the establishment of a career? (Para. 9)</a:t>
            </a:r>
          </a:p>
        </p:txBody>
      </p:sp>
      <p:grpSp>
        <p:nvGrpSpPr>
          <p:cNvPr id="31" name="组合 30"/>
          <p:cNvGrpSpPr/>
          <p:nvPr/>
        </p:nvGrpSpPr>
        <p:grpSpPr>
          <a:xfrm>
            <a:off x="696179" y="2535779"/>
            <a:ext cx="7376284" cy="2765429"/>
            <a:chOff x="696179" y="2247747"/>
            <a:chExt cx="7376284" cy="2765429"/>
          </a:xfrm>
        </p:grpSpPr>
        <p:sp>
          <p:nvSpPr>
            <p:cNvPr id="12" name="矩形 11"/>
            <p:cNvSpPr>
              <a:spLocks noChangeArrowheads="1"/>
            </p:cNvSpPr>
            <p:nvPr/>
          </p:nvSpPr>
          <p:spPr bwMode="auto">
            <a:xfrm>
              <a:off x="1936750" y="3138686"/>
              <a:ext cx="6019800" cy="535531"/>
            </a:xfrm>
            <a:prstGeom prst="rect">
              <a:avLst/>
            </a:prstGeom>
            <a:noFill/>
            <a:ln w="9525">
              <a:noFill/>
              <a:miter lim="800000"/>
              <a:headEnd/>
              <a:tailEnd/>
            </a:ln>
          </p:spPr>
          <p:txBody>
            <a:bodyPr>
              <a:spAutoFit/>
            </a:bodyPr>
            <a:lstStyle/>
            <a:p>
              <a:pPr algn="just">
                <a:lnSpc>
                  <a:spcPct val="120000"/>
                </a:lnSpc>
              </a:pPr>
              <a:endParaRPr lang="zh-CN" altLang="en-US" sz="2400">
                <a:latin typeface="Helvetica"/>
                <a:ea typeface="Cambria Math" pitchFamily="18" charset="0"/>
                <a:cs typeface="Arial" charset="0"/>
              </a:endParaRPr>
            </a:p>
          </p:txBody>
        </p:sp>
        <p:grpSp>
          <p:nvGrpSpPr>
            <p:cNvPr id="24" name="组合 23"/>
            <p:cNvGrpSpPr/>
            <p:nvPr/>
          </p:nvGrpSpPr>
          <p:grpSpPr>
            <a:xfrm>
              <a:off x="696179" y="2247747"/>
              <a:ext cx="7376284" cy="2765429"/>
              <a:chOff x="481864" y="2634602"/>
              <a:chExt cx="7376284" cy="3242671"/>
            </a:xfrm>
          </p:grpSpPr>
          <p:sp>
            <p:nvSpPr>
              <p:cNvPr id="25" name="圆角矩形 24"/>
              <p:cNvSpPr/>
              <p:nvPr/>
            </p:nvSpPr>
            <p:spPr>
              <a:xfrm>
                <a:off x="1055965" y="3356992"/>
                <a:ext cx="6802183" cy="252028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p>
            </p:txBody>
          </p:sp>
          <p:pic>
            <p:nvPicPr>
              <p:cNvPr id="28"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 name="TextBox 28">
                <a:hlinkClick r:id="rId6" action="ppaction://hlinksldjump"/>
              </p:cNvPr>
              <p:cNvSpPr txBox="1"/>
              <p:nvPr/>
            </p:nvSpPr>
            <p:spPr>
              <a:xfrm>
                <a:off x="822881" y="3086720"/>
                <a:ext cx="1073620" cy="627950"/>
              </a:xfrm>
              <a:prstGeom prst="rect">
                <a:avLst/>
              </a:prstGeom>
              <a:noFill/>
            </p:spPr>
            <p:txBody>
              <a:bodyPr wrap="square" rtlCol="0">
                <a:spAutoFit/>
              </a:bodyPr>
              <a:lstStyle/>
              <a:p>
                <a:pPr>
                  <a:lnSpc>
                    <a:spcPct val="120000"/>
                  </a:lnSpc>
                </a:pPr>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0" name="TextBox 29"/>
              <p:cNvSpPr txBox="1"/>
              <p:nvPr/>
            </p:nvSpPr>
            <p:spPr>
              <a:xfrm>
                <a:off x="1676107" y="4017546"/>
                <a:ext cx="5539099" cy="1099815"/>
              </a:xfrm>
              <a:prstGeom prst="rect">
                <a:avLst/>
              </a:prstGeom>
              <a:noFill/>
            </p:spPr>
            <p:txBody>
              <a:bodyPr wrap="square" rtlCol="0">
                <a:spAutoFit/>
              </a:bodyPr>
              <a:lstStyle/>
              <a:p>
                <a:pPr>
                  <a:lnSpc>
                    <a:spcPct val="120000"/>
                  </a:lnSpc>
                </a:pPr>
                <a:r>
                  <a:rPr lang="en-US" altLang="zh-CN" sz="2400" dirty="0" smtClean="0">
                    <a:latin typeface="Helvetica"/>
                  </a:rPr>
                  <a:t>a pairing of technical knowledge and inner insight </a:t>
                </a:r>
                <a:endParaRPr lang="zh-CN" altLang="zh-CN" sz="2400" dirty="0">
                  <a:latin typeface="Helvetica"/>
                </a:endParaRPr>
              </a:p>
            </p:txBody>
          </p:sp>
        </p:grpSp>
      </p:grpSp>
      <p:grpSp>
        <p:nvGrpSpPr>
          <p:cNvPr id="13" name="组合 12"/>
          <p:cNvGrpSpPr/>
          <p:nvPr/>
        </p:nvGrpSpPr>
        <p:grpSpPr>
          <a:xfrm>
            <a:off x="-14288" y="-27384"/>
            <a:ext cx="8416678" cy="1152525"/>
            <a:chOff x="-14288" y="-27384"/>
            <a:chExt cx="8416678" cy="1152525"/>
          </a:xfrm>
        </p:grpSpPr>
        <p:sp>
          <p:nvSpPr>
            <p:cNvPr id="14" name="TextBox 13"/>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5"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78556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2844" y="1916832"/>
            <a:ext cx="8858312" cy="47971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49475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Paras. __ - __</a:t>
            </a:r>
            <a:endParaRPr lang="en-US" altLang="zh-CN" sz="2400" b="1" dirty="0">
              <a:solidFill>
                <a:sysClr val="windowText" lastClr="000000"/>
              </a:solidFill>
              <a:latin typeface="Helvetica"/>
              <a:ea typeface="方正舒体"/>
            </a:endParaRPr>
          </a:p>
        </p:txBody>
      </p:sp>
      <p:sp>
        <p:nvSpPr>
          <p:cNvPr id="3" name="矩形 2"/>
          <p:cNvSpPr/>
          <p:nvPr/>
        </p:nvSpPr>
        <p:spPr>
          <a:xfrm>
            <a:off x="500034" y="2460804"/>
            <a:ext cx="6572295" cy="3785652"/>
          </a:xfrm>
          <a:prstGeom prst="rect">
            <a:avLst/>
          </a:prstGeom>
          <a:noFill/>
        </p:spPr>
        <p:txBody>
          <a:bodyPr wrap="square" rtlCol="0">
            <a:spAutoFit/>
          </a:bodyPr>
          <a:lstStyle/>
          <a:p>
            <a:r>
              <a:rPr lang="en-US" altLang="zh-CN" sz="2400" dirty="0" smtClean="0">
                <a:latin typeface="Helvetica"/>
              </a:rPr>
              <a:t>Part II presents the author’s argument to stand up for the true value of the humanities: studying the humanities can improve our ability to read and write, ____________ great insight and self-awareness, thereby releasing our creative energy and talent, and provide the __________________ that are widely open to us. It also suggests that inner insight, combined with technical knowledge, is ______ for the establishment of a good career.</a:t>
            </a:r>
            <a:endParaRPr lang="zh-CN" altLang="zh-CN" sz="2400" dirty="0">
              <a:latin typeface="Helvetica"/>
            </a:endParaRPr>
          </a:p>
        </p:txBody>
      </p:sp>
      <p:sp>
        <p:nvSpPr>
          <p:cNvPr id="19" name="矩形 18"/>
          <p:cNvSpPr/>
          <p:nvPr/>
        </p:nvSpPr>
        <p:spPr>
          <a:xfrm>
            <a:off x="2943497" y="3519296"/>
            <a:ext cx="2205429" cy="400110"/>
          </a:xfrm>
          <a:prstGeom prst="rect">
            <a:avLst/>
          </a:prstGeom>
          <a:noFill/>
          <a:ln>
            <a:noFill/>
          </a:ln>
        </p:spPr>
        <p:txBody>
          <a:bodyPr/>
          <a:lstStyle/>
          <a:p>
            <a:pPr algn="ctr" fontAlgn="auto">
              <a:spcBef>
                <a:spcPts val="0"/>
              </a:spcBef>
              <a:spcAft>
                <a:spcPts val="0"/>
              </a:spcAft>
            </a:pPr>
            <a:r>
              <a:rPr lang="en-US" altLang="zh-CN" sz="2400" kern="0" dirty="0" smtClean="0">
                <a:solidFill>
                  <a:schemeClr val="accent6">
                    <a:lumMod val="75000"/>
                  </a:schemeClr>
                </a:solidFill>
                <a:latin typeface="Helvetica"/>
                <a:ea typeface="楷体_GB2312" pitchFamily="49" charset="-122"/>
              </a:rPr>
              <a:t>invest us with</a:t>
            </a:r>
            <a:endParaRPr lang="zh-CN" altLang="en-US" sz="2400" kern="0" dirty="0">
              <a:solidFill>
                <a:schemeClr val="accent6">
                  <a:lumMod val="75000"/>
                </a:schemeClr>
              </a:solidFill>
              <a:latin typeface="Helvetica"/>
              <a:ea typeface="楷体_GB2312" pitchFamily="49" charset="-122"/>
            </a:endParaRPr>
          </a:p>
        </p:txBody>
      </p:sp>
      <p:sp>
        <p:nvSpPr>
          <p:cNvPr id="21" name="矩形 20"/>
          <p:cNvSpPr/>
          <p:nvPr/>
        </p:nvSpPr>
        <p:spPr>
          <a:xfrm>
            <a:off x="332672" y="4626848"/>
            <a:ext cx="3505591" cy="400110"/>
          </a:xfrm>
          <a:prstGeom prst="rect">
            <a:avLst/>
          </a:prstGeom>
          <a:noFill/>
          <a:ln>
            <a:noFill/>
          </a:ln>
        </p:spPr>
        <p:txBody>
          <a:bodyPr/>
          <a:lstStyle/>
          <a:p>
            <a:pPr algn="ctr" fontAlgn="auto">
              <a:spcBef>
                <a:spcPts val="0"/>
              </a:spcBef>
              <a:spcAft>
                <a:spcPts val="0"/>
              </a:spcAft>
            </a:pPr>
            <a:r>
              <a:rPr lang="en-US" altLang="zh-CN" sz="2400" kern="0" dirty="0" smtClean="0">
                <a:solidFill>
                  <a:schemeClr val="accent6">
                    <a:lumMod val="75000"/>
                  </a:schemeClr>
                </a:solidFill>
                <a:latin typeface="Helvetica"/>
                <a:ea typeface="楷体_GB2312" pitchFamily="49" charset="-122"/>
              </a:rPr>
              <a:t>scope of possibilities</a:t>
            </a:r>
            <a:endParaRPr lang="zh-CN" altLang="en-US" sz="2400" kern="0" dirty="0">
              <a:solidFill>
                <a:schemeClr val="accent6">
                  <a:lumMod val="75000"/>
                </a:schemeClr>
              </a:solidFill>
              <a:latin typeface="Helvetica"/>
              <a:ea typeface="楷体_GB2312" pitchFamily="49" charset="-122"/>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0" name="矩形 9"/>
          <p:cNvSpPr/>
          <p:nvPr/>
        </p:nvSpPr>
        <p:spPr>
          <a:xfrm>
            <a:off x="3491880" y="1484784"/>
            <a:ext cx="288032" cy="400110"/>
          </a:xfrm>
          <a:prstGeom prst="rect">
            <a:avLst/>
          </a:prstGeom>
          <a:noFill/>
          <a:ln>
            <a:noFill/>
          </a:ln>
        </p:spPr>
        <p:txBody>
          <a:bodyPr/>
          <a:lstStyle/>
          <a:p>
            <a:pPr algn="ctr" fontAlgn="auto">
              <a:spcBef>
                <a:spcPts val="0"/>
              </a:spcBef>
              <a:spcAft>
                <a:spcPts val="0"/>
              </a:spcAft>
            </a:pPr>
            <a:r>
              <a:rPr lang="en-US" altLang="zh-CN" sz="2400" b="1" kern="0" dirty="0" smtClean="0">
                <a:solidFill>
                  <a:schemeClr val="accent6">
                    <a:lumMod val="75000"/>
                  </a:schemeClr>
                </a:solidFill>
                <a:latin typeface="Helvetica"/>
                <a:ea typeface="楷体_GB2312" pitchFamily="49" charset="-122"/>
              </a:rPr>
              <a:t>6</a:t>
            </a:r>
            <a:endParaRPr lang="zh-CN" altLang="en-US" sz="2400" b="1" kern="0" dirty="0">
              <a:solidFill>
                <a:schemeClr val="accent6">
                  <a:lumMod val="75000"/>
                </a:schemeClr>
              </a:solidFill>
              <a:latin typeface="Helvetica"/>
              <a:ea typeface="楷体_GB2312" pitchFamily="49" charset="-122"/>
            </a:endParaRPr>
          </a:p>
        </p:txBody>
      </p:sp>
      <p:sp>
        <p:nvSpPr>
          <p:cNvPr id="12" name="矩形 11"/>
          <p:cNvSpPr/>
          <p:nvPr/>
        </p:nvSpPr>
        <p:spPr>
          <a:xfrm>
            <a:off x="4073644" y="1484784"/>
            <a:ext cx="288032" cy="400110"/>
          </a:xfrm>
          <a:prstGeom prst="rect">
            <a:avLst/>
          </a:prstGeom>
          <a:noFill/>
          <a:ln>
            <a:noFill/>
          </a:ln>
        </p:spPr>
        <p:txBody>
          <a:bodyPr/>
          <a:lstStyle/>
          <a:p>
            <a:pPr algn="ctr" fontAlgn="auto">
              <a:spcBef>
                <a:spcPts val="0"/>
              </a:spcBef>
              <a:spcAft>
                <a:spcPts val="0"/>
              </a:spcAft>
            </a:pPr>
            <a:r>
              <a:rPr lang="en-US" altLang="zh-CN" sz="2400" b="1" kern="0" dirty="0" smtClean="0">
                <a:solidFill>
                  <a:schemeClr val="accent6">
                    <a:lumMod val="75000"/>
                  </a:schemeClr>
                </a:solidFill>
                <a:latin typeface="Helvetica"/>
                <a:ea typeface="楷体_GB2312" pitchFamily="49" charset="-122"/>
              </a:rPr>
              <a:t>9</a:t>
            </a:r>
            <a:endParaRPr lang="zh-CN" altLang="en-US" sz="2400" b="1" kern="0" dirty="0">
              <a:solidFill>
                <a:schemeClr val="accent6">
                  <a:lumMod val="75000"/>
                </a:schemeClr>
              </a:solidFill>
              <a:latin typeface="Helvetica"/>
              <a:ea typeface="楷体_GB2312" pitchFamily="49" charset="-122"/>
            </a:endParaRPr>
          </a:p>
        </p:txBody>
      </p:sp>
      <p:sp>
        <p:nvSpPr>
          <p:cNvPr id="14" name="矩形 13"/>
          <p:cNvSpPr/>
          <p:nvPr/>
        </p:nvSpPr>
        <p:spPr>
          <a:xfrm>
            <a:off x="5556370" y="5373216"/>
            <a:ext cx="1391894" cy="400110"/>
          </a:xfrm>
          <a:prstGeom prst="rect">
            <a:avLst/>
          </a:prstGeom>
          <a:noFill/>
          <a:ln>
            <a:noFill/>
          </a:ln>
        </p:spPr>
        <p:txBody>
          <a:bodyPr/>
          <a:lstStyle/>
          <a:p>
            <a:pPr algn="ctr" fontAlgn="auto">
              <a:spcBef>
                <a:spcPts val="0"/>
              </a:spcBef>
              <a:spcAft>
                <a:spcPts val="0"/>
              </a:spcAft>
            </a:pPr>
            <a:r>
              <a:rPr lang="en-US" altLang="zh-CN" sz="2400" kern="0" dirty="0" smtClean="0">
                <a:solidFill>
                  <a:schemeClr val="accent6">
                    <a:lumMod val="75000"/>
                  </a:schemeClr>
                </a:solidFill>
                <a:latin typeface="Helvetica"/>
                <a:ea typeface="楷体_GB2312" pitchFamily="49" charset="-122"/>
              </a:rPr>
              <a:t>ideal</a:t>
            </a:r>
            <a:endParaRPr lang="zh-CN" altLang="en-US" sz="2400" kern="0" dirty="0" smtClean="0">
              <a:solidFill>
                <a:schemeClr val="accent6">
                  <a:lumMod val="75000"/>
                </a:schemeClr>
              </a:solidFill>
              <a:latin typeface="Helvetica"/>
              <a:ea typeface="楷体_GB2312" pitchFamily="49" charset="-122"/>
            </a:endParaRPr>
          </a:p>
        </p:txBody>
      </p:sp>
      <p:grpSp>
        <p:nvGrpSpPr>
          <p:cNvPr id="13" name="组合 12"/>
          <p:cNvGrpSpPr/>
          <p:nvPr/>
        </p:nvGrpSpPr>
        <p:grpSpPr>
          <a:xfrm>
            <a:off x="-14288" y="-27384"/>
            <a:ext cx="8416678" cy="1152525"/>
            <a:chOff x="-14288" y="-27384"/>
            <a:chExt cx="8416678" cy="1152525"/>
          </a:xfrm>
        </p:grpSpPr>
        <p:sp>
          <p:nvSpPr>
            <p:cNvPr id="15" name="TextBox 14"/>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6"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20" name="TextBox 19">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1440208"/>
            <a:ext cx="8856984" cy="5085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7" y="1196752"/>
            <a:ext cx="2437142"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6-9</a:t>
            </a:r>
            <a:endParaRPr lang="en-US" altLang="zh-CN" sz="2400" b="1" dirty="0">
              <a:solidFill>
                <a:sysClr val="windowText" lastClr="000000"/>
              </a:solidFill>
              <a:latin typeface="Helvetica"/>
              <a:ea typeface="方正舒体"/>
            </a:endParaRPr>
          </a:p>
        </p:txBody>
      </p:sp>
      <p:sp>
        <p:nvSpPr>
          <p:cNvPr id="2" name="TextBox 1"/>
          <p:cNvSpPr txBox="1"/>
          <p:nvPr/>
        </p:nvSpPr>
        <p:spPr>
          <a:xfrm>
            <a:off x="467544" y="2060848"/>
            <a:ext cx="6624736" cy="4188839"/>
          </a:xfrm>
          <a:prstGeom prst="rect">
            <a:avLst/>
          </a:prstGeom>
          <a:noFill/>
        </p:spPr>
        <p:txBody>
          <a:bodyPr wrap="square" rtlCol="0">
            <a:spAutoFit/>
          </a:bodyPr>
          <a:lstStyle/>
          <a:p>
            <a:pPr>
              <a:lnSpc>
                <a:spcPct val="110000"/>
              </a:lnSpc>
            </a:pPr>
            <a:r>
              <a:rPr lang="en-US" altLang="zh-CN" sz="2200" dirty="0" smtClean="0">
                <a:latin typeface="Helvetica"/>
              </a:rPr>
              <a:t>       In summary, the humanities help to create ____</a:t>
            </a:r>
            <a:br>
              <a:rPr lang="en-US" altLang="zh-CN" sz="2200" dirty="0" smtClean="0">
                <a:latin typeface="Helvetica"/>
              </a:rPr>
            </a:br>
            <a:r>
              <a:rPr lang="en-US" altLang="zh-CN" sz="2200" dirty="0" smtClean="0">
                <a:latin typeface="Helvetica"/>
              </a:rPr>
              <a:t>__________________ with insight and understanding of the passions, hopes and dreams common to all humanity. The humanities, the ancient timeless___________________, teach us to see differently and _________________– which is as useful and relevant in our modern age as it has always been. Doesn’t it make sense to spend some time ______________ the humanities, our outstanding and remarkable treasure of knowledge? Who knows how famous YOU might become!    </a:t>
            </a:r>
            <a:endParaRPr lang="zh-CN" altLang="zh-CN" sz="2200" dirty="0" smtClean="0">
              <a:latin typeface="Helvetica"/>
            </a:endParaRPr>
          </a:p>
        </p:txBody>
      </p:sp>
      <p:sp>
        <p:nvSpPr>
          <p:cNvPr id="10" name="内容占位符 2"/>
          <p:cNvSpPr txBox="1">
            <a:spLocks/>
          </p:cNvSpPr>
          <p:nvPr/>
        </p:nvSpPr>
        <p:spPr>
          <a:xfrm flipH="1">
            <a:off x="424112" y="2060848"/>
            <a:ext cx="7200800" cy="461962"/>
          </a:xfrm>
          <a:prstGeom prst="rect">
            <a:avLst/>
          </a:prstGeom>
          <a:noFill/>
          <a:ln>
            <a:noFill/>
          </a:ln>
        </p:spPr>
        <p:txBody>
          <a:bodyPr/>
          <a:lstStyle/>
          <a:p>
            <a:pPr fontAlgn="auto">
              <a:spcBef>
                <a:spcPts val="0"/>
              </a:spcBef>
              <a:spcAft>
                <a:spcPts val="0"/>
              </a:spcAft>
              <a:defRPr/>
            </a:pPr>
            <a:r>
              <a:rPr lang="en-US" altLang="zh-CN" sz="2200" kern="0" dirty="0" smtClean="0">
                <a:solidFill>
                  <a:schemeClr val="accent6">
                    <a:lumMod val="75000"/>
                  </a:schemeClr>
                </a:solidFill>
                <a:latin typeface="Helvetica"/>
                <a:ea typeface="楷体_GB2312" pitchFamily="49" charset="-122"/>
              </a:rPr>
              <a:t>                                                                           well-</a:t>
            </a:r>
          </a:p>
          <a:p>
            <a:pPr fontAlgn="auto">
              <a:spcBef>
                <a:spcPts val="0"/>
              </a:spcBef>
              <a:spcAft>
                <a:spcPts val="0"/>
              </a:spcAft>
              <a:defRPr/>
            </a:pPr>
            <a:r>
              <a:rPr lang="en-US" altLang="zh-CN" sz="2200" kern="0" dirty="0" smtClean="0">
                <a:solidFill>
                  <a:schemeClr val="accent6">
                    <a:lumMod val="75000"/>
                  </a:schemeClr>
                </a:solidFill>
                <a:latin typeface="Helvetica"/>
                <a:ea typeface="楷体_GB2312" pitchFamily="49" charset="-122"/>
              </a:rPr>
              <a:t>rounded human beings</a:t>
            </a:r>
            <a:endParaRPr lang="zh-CN" altLang="en-US" sz="2200"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2431192" y="3510152"/>
            <a:ext cx="3220928" cy="432048"/>
          </a:xfrm>
          <a:prstGeom prst="rect">
            <a:avLst/>
          </a:prstGeom>
          <a:noFill/>
          <a:ln>
            <a:noFill/>
          </a:ln>
        </p:spPr>
        <p:txBody>
          <a:bodyPr/>
          <a:lstStyle/>
          <a:p>
            <a:pPr algn="ctr" fontAlgn="auto">
              <a:spcBef>
                <a:spcPts val="0"/>
              </a:spcBef>
              <a:spcAft>
                <a:spcPts val="0"/>
              </a:spcAft>
              <a:defRPr/>
            </a:pPr>
            <a:r>
              <a:rPr lang="en-US" altLang="zh-CN" sz="2200" kern="0" dirty="0" smtClean="0">
                <a:solidFill>
                  <a:schemeClr val="accent6">
                    <a:lumMod val="75000"/>
                  </a:schemeClr>
                </a:solidFill>
                <a:latin typeface="Helvetica"/>
                <a:ea typeface="楷体_GB2312" pitchFamily="49" charset="-122"/>
              </a:rPr>
              <a:t>reservoir of knowledge</a:t>
            </a:r>
            <a:endParaRPr lang="zh-CN" altLang="en-US" sz="2200" kern="0" dirty="0">
              <a:solidFill>
                <a:schemeClr val="accent6">
                  <a:lumMod val="75000"/>
                </a:schemeClr>
              </a:solidFill>
              <a:latin typeface="Helvetica"/>
              <a:ea typeface="楷体_GB2312" pitchFamily="49" charset="-122"/>
            </a:endParaRPr>
          </a:p>
        </p:txBody>
      </p:sp>
      <p:sp>
        <p:nvSpPr>
          <p:cNvPr id="13" name="内容占位符 2"/>
          <p:cNvSpPr txBox="1">
            <a:spLocks/>
          </p:cNvSpPr>
          <p:nvPr/>
        </p:nvSpPr>
        <p:spPr>
          <a:xfrm>
            <a:off x="2843808" y="3875898"/>
            <a:ext cx="3334722" cy="714374"/>
          </a:xfrm>
          <a:prstGeom prst="rect">
            <a:avLst/>
          </a:prstGeom>
          <a:noFill/>
          <a:ln>
            <a:noFill/>
          </a:ln>
        </p:spPr>
        <p:txBody>
          <a:bodyPr/>
          <a:lstStyle/>
          <a:p>
            <a:pPr algn="ctr" fontAlgn="auto">
              <a:spcBef>
                <a:spcPts val="0"/>
              </a:spcBef>
              <a:spcAft>
                <a:spcPts val="0"/>
              </a:spcAft>
              <a:defRPr/>
            </a:pPr>
            <a:r>
              <a:rPr lang="en-US" altLang="zh-CN" sz="2200" kern="0" dirty="0" smtClean="0">
                <a:solidFill>
                  <a:schemeClr val="accent6">
                    <a:lumMod val="75000"/>
                  </a:schemeClr>
                </a:solidFill>
                <a:latin typeface="Helvetica"/>
                <a:ea typeface="楷体_GB2312" pitchFamily="49" charset="-122"/>
              </a:rPr>
              <a:t>broaden our horizons</a:t>
            </a:r>
            <a:endParaRPr lang="zh-CN" altLang="en-US" sz="2200" kern="0" dirty="0">
              <a:solidFill>
                <a:schemeClr val="accent6">
                  <a:lumMod val="75000"/>
                </a:schemeClr>
              </a:solidFill>
              <a:latin typeface="Helvetica"/>
              <a:ea typeface="楷体_GB2312" pitchFamily="49" charset="-122"/>
            </a:endParaRPr>
          </a:p>
        </p:txBody>
      </p:sp>
      <p:pic>
        <p:nvPicPr>
          <p:cNvPr id="23"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4" name="内容占位符 2"/>
          <p:cNvSpPr txBox="1">
            <a:spLocks/>
          </p:cNvSpPr>
          <p:nvPr/>
        </p:nvSpPr>
        <p:spPr>
          <a:xfrm>
            <a:off x="1331640" y="4991450"/>
            <a:ext cx="3334722" cy="714374"/>
          </a:xfrm>
          <a:prstGeom prst="rect">
            <a:avLst/>
          </a:prstGeom>
          <a:noFill/>
          <a:ln>
            <a:noFill/>
          </a:ln>
        </p:spPr>
        <p:txBody>
          <a:bodyPr/>
          <a:lstStyle/>
          <a:p>
            <a:pPr algn="ctr" fontAlgn="auto">
              <a:spcBef>
                <a:spcPts val="0"/>
              </a:spcBef>
              <a:spcAft>
                <a:spcPts val="0"/>
              </a:spcAft>
              <a:defRPr/>
            </a:pPr>
            <a:r>
              <a:rPr lang="en-US" altLang="zh-CN" sz="2200" kern="0" dirty="0" smtClean="0">
                <a:solidFill>
                  <a:schemeClr val="accent6">
                    <a:lumMod val="75000"/>
                  </a:schemeClr>
                </a:solidFill>
                <a:latin typeface="Helvetica"/>
                <a:ea typeface="楷体_GB2312" pitchFamily="49" charset="-122"/>
              </a:rPr>
              <a:t>in the company of</a:t>
            </a:r>
            <a:endParaRPr lang="zh-CN" altLang="en-US" sz="2200" kern="0" dirty="0" smtClean="0">
              <a:solidFill>
                <a:schemeClr val="accent6">
                  <a:lumMod val="75000"/>
                </a:schemeClr>
              </a:solidFill>
              <a:latin typeface="Helvetica"/>
              <a:ea typeface="楷体_GB2312" pitchFamily="49" charset="-122"/>
            </a:endParaRPr>
          </a:p>
        </p:txBody>
      </p:sp>
      <p:grpSp>
        <p:nvGrpSpPr>
          <p:cNvPr id="15" name="组合 14"/>
          <p:cNvGrpSpPr/>
          <p:nvPr/>
        </p:nvGrpSpPr>
        <p:grpSpPr>
          <a:xfrm>
            <a:off x="-14288" y="-27384"/>
            <a:ext cx="8416678" cy="1152525"/>
            <a:chOff x="-14288" y="-27384"/>
            <a:chExt cx="8416678" cy="1152525"/>
          </a:xfrm>
        </p:grpSpPr>
        <p:sp>
          <p:nvSpPr>
            <p:cNvPr id="17" name="TextBox 16"/>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40"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2</a:t>
            </a:r>
            <a:endParaRPr lang="en-US" altLang="zh-CN" sz="4000" dirty="0">
              <a:latin typeface="Helvetica"/>
              <a:ea typeface="Arial Unicode MS"/>
              <a:cs typeface="Helvetica Neue"/>
            </a:endParaRPr>
          </a:p>
        </p:txBody>
      </p:sp>
      <p:sp>
        <p:nvSpPr>
          <p:cNvPr id="41"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42"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20" name="Text Box 14"/>
          <p:cNvSpPr txBox="1">
            <a:spLocks noChangeArrowheads="1"/>
          </p:cNvSpPr>
          <p:nvPr/>
        </p:nvSpPr>
        <p:spPr bwMode="auto">
          <a:xfrm>
            <a:off x="2267744" y="2459038"/>
            <a:ext cx="6815172"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The humanities: Out of date?</a:t>
            </a: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31" name="组合 30"/>
          <p:cNvGrpSpPr/>
          <p:nvPr/>
        </p:nvGrpSpPr>
        <p:grpSpPr>
          <a:xfrm>
            <a:off x="2700338" y="3663305"/>
            <a:ext cx="6443662" cy="461665"/>
            <a:chOff x="2700338" y="3663305"/>
            <a:chExt cx="6443662" cy="461665"/>
          </a:xfrm>
        </p:grpSpPr>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3" name="Rectangle 6"/>
            <p:cNvSpPr>
              <a:spLocks noChangeArrowheads="1"/>
            </p:cNvSpPr>
            <p:nvPr/>
          </p:nvSpPr>
          <p:spPr bwMode="auto">
            <a:xfrm>
              <a:off x="2856488" y="3663305"/>
              <a:ext cx="6287512"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significance of the humanities</a:t>
              </a:r>
              <a:endParaRPr lang="en-US" altLang="zh-CN" sz="2400" dirty="0">
                <a:solidFill>
                  <a:srgbClr val="000000"/>
                </a:solidFill>
                <a:latin typeface="Helvetica"/>
              </a:endParaRPr>
            </a:p>
          </p:txBody>
        </p:sp>
      </p:grpSp>
      <p:grpSp>
        <p:nvGrpSpPr>
          <p:cNvPr id="32" name="组合 31"/>
          <p:cNvGrpSpPr/>
          <p:nvPr/>
        </p:nvGrpSpPr>
        <p:grpSpPr>
          <a:xfrm>
            <a:off x="2700338" y="4159250"/>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further understand the text</a:t>
              </a:r>
              <a:endParaRPr lang="en-US" altLang="zh-CN" sz="2400" dirty="0">
                <a:solidFill>
                  <a:srgbClr val="000000"/>
                </a:solidFill>
                <a:latin typeface="Helvetica"/>
              </a:endParaRPr>
            </a:p>
          </p:txBody>
        </p:sp>
      </p:grpSp>
      <p:grpSp>
        <p:nvGrpSpPr>
          <p:cNvPr id="36" name="组合 35"/>
          <p:cNvGrpSpPr/>
          <p:nvPr/>
        </p:nvGrpSpPr>
        <p:grpSpPr>
          <a:xfrm>
            <a:off x="2699792" y="4656138"/>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118283"/>
            <a:ext cx="6444208" cy="461665"/>
            <a:chOff x="2699792" y="5118283"/>
            <a:chExt cx="6444208" cy="461665"/>
          </a:xfrm>
        </p:grpSpPr>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essay writing skill</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
        <p:nvSpPr>
          <p:cNvPr id="38" name="TextBox 37"/>
          <p:cNvSpPr txBox="1"/>
          <p:nvPr/>
        </p:nvSpPr>
        <p:spPr>
          <a:xfrm>
            <a:off x="1619672" y="1034733"/>
            <a:ext cx="724987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 The ladder to success?</a:t>
            </a:r>
            <a:endParaRPr lang="en-US" sz="2800" dirty="0">
              <a:effectLst>
                <a:glow rad="101600">
                  <a:schemeClr val="tx1">
                    <a:alpha val="60000"/>
                  </a:schemeClr>
                </a:glow>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5535" y="1928802"/>
            <a:ext cx="8448904" cy="40204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857224" y="1357298"/>
            <a:ext cx="3214710"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 — (Para. </a:t>
            </a:r>
            <a:r>
              <a:rPr lang="en-US" altLang="zh-CN" sz="2400" b="1" dirty="0" smtClean="0">
                <a:solidFill>
                  <a:schemeClr val="accent6">
                    <a:lumMod val="75000"/>
                  </a:schemeClr>
                </a:solidFill>
                <a:latin typeface="Helvetica"/>
              </a:rPr>
              <a:t>10</a:t>
            </a:r>
            <a:r>
              <a:rPr lang="en-US" altLang="zh-CN" sz="2400" b="1" dirty="0" smtClean="0">
                <a:solidFill>
                  <a:sysClr val="windowText" lastClr="000000"/>
                </a:solidFill>
                <a:latin typeface="Helvetica"/>
                <a:ea typeface="方正舒体"/>
              </a:rPr>
              <a:t>)</a:t>
            </a:r>
            <a:endParaRPr lang="en-US" altLang="zh-CN" sz="2400" b="1" dirty="0">
              <a:solidFill>
                <a:sysClr val="windowText" lastClr="000000"/>
              </a:solidFill>
              <a:latin typeface="Helvetica"/>
              <a:ea typeface="方正舒体"/>
            </a:endParaRPr>
          </a:p>
        </p:txBody>
      </p:sp>
      <p:sp>
        <p:nvSpPr>
          <p:cNvPr id="19" name="矩形 18"/>
          <p:cNvSpPr/>
          <p:nvPr/>
        </p:nvSpPr>
        <p:spPr>
          <a:xfrm>
            <a:off x="683569" y="2835188"/>
            <a:ext cx="6048672" cy="2308324"/>
          </a:xfrm>
          <a:prstGeom prst="rect">
            <a:avLst/>
          </a:prstGeom>
          <a:noFill/>
        </p:spPr>
        <p:txBody>
          <a:bodyPr wrap="square" rtlCol="0">
            <a:spAutoFit/>
          </a:bodyPr>
          <a:lstStyle/>
          <a:p>
            <a:pPr>
              <a:lnSpc>
                <a:spcPct val="120000"/>
              </a:lnSpc>
            </a:pPr>
            <a:r>
              <a:rPr lang="en-US" altLang="zh-CN" sz="2400" dirty="0" smtClean="0">
                <a:latin typeface="Helvetica"/>
              </a:rPr>
              <a:t>Part III summaries the main ideas stated in the argument: ______________________</a:t>
            </a:r>
          </a:p>
          <a:p>
            <a:pPr>
              <a:lnSpc>
                <a:spcPct val="120000"/>
              </a:lnSpc>
            </a:pPr>
            <a:r>
              <a:rPr lang="en-US" altLang="zh-CN" sz="2400" dirty="0" smtClean="0">
                <a:latin typeface="Helvetica"/>
              </a:rPr>
              <a:t>__________________________________</a:t>
            </a:r>
          </a:p>
          <a:p>
            <a:pPr>
              <a:lnSpc>
                <a:spcPct val="120000"/>
              </a:lnSpc>
            </a:pPr>
            <a:r>
              <a:rPr lang="en-US" altLang="zh-CN" sz="2400" dirty="0" smtClean="0">
                <a:latin typeface="Helvetica"/>
              </a:rPr>
              <a:t>__________________________________</a:t>
            </a:r>
          </a:p>
          <a:p>
            <a:pPr>
              <a:lnSpc>
                <a:spcPct val="120000"/>
              </a:lnSpc>
            </a:pPr>
            <a:r>
              <a:rPr lang="en-US" altLang="zh-CN" sz="2400" dirty="0" smtClean="0">
                <a:latin typeface="Helvetica"/>
              </a:rPr>
              <a:t>__________________________________.</a:t>
            </a:r>
            <a:endParaRPr lang="en-US" altLang="zh-CN" sz="2800" dirty="0" smtClean="0">
              <a:latin typeface="Helvetica"/>
            </a:endParaRPr>
          </a:p>
        </p:txBody>
      </p:sp>
      <p:sp>
        <p:nvSpPr>
          <p:cNvPr id="21" name="矩形 20"/>
          <p:cNvSpPr/>
          <p:nvPr/>
        </p:nvSpPr>
        <p:spPr>
          <a:xfrm rot="10800000" flipV="1">
            <a:off x="683568" y="3235447"/>
            <a:ext cx="6192688" cy="1865126"/>
          </a:xfrm>
          <a:prstGeom prst="rect">
            <a:avLst/>
          </a:prstGeom>
        </p:spPr>
        <p:txBody>
          <a:bodyPr wrap="square">
            <a:spAutoFit/>
          </a:bodyPr>
          <a:lstStyle/>
          <a:p>
            <a:pPr>
              <a:lnSpc>
                <a:spcPct val="120000"/>
              </a:lnSpc>
            </a:pPr>
            <a:r>
              <a:rPr lang="en-US" altLang="zh-CN" sz="2400" dirty="0" smtClean="0">
                <a:solidFill>
                  <a:schemeClr val="accent6">
                    <a:lumMod val="75000"/>
                  </a:schemeClr>
                </a:solidFill>
                <a:latin typeface="Helvetica"/>
              </a:rPr>
              <a:t>                       The humanities help to create well-rounded human beings with inner insight and understanding of the passions, hopes and dreams common to all humanity</a:t>
            </a:r>
            <a:endParaRPr lang="zh-CN" altLang="en-US" sz="2400" dirty="0" smtClean="0">
              <a:solidFill>
                <a:schemeClr val="accent6">
                  <a:lumMod val="75000"/>
                </a:schemeClr>
              </a:solidFill>
              <a:latin typeface="Helvetica"/>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7"/>
          <p:cNvGrpSpPr/>
          <p:nvPr/>
        </p:nvGrpSpPr>
        <p:grpSpPr>
          <a:xfrm>
            <a:off x="-14288" y="-27384"/>
            <a:ext cx="8416678" cy="1152525"/>
            <a:chOff x="-14288" y="-27384"/>
            <a:chExt cx="8416678" cy="1152525"/>
          </a:xfrm>
        </p:grpSpPr>
        <p:sp>
          <p:nvSpPr>
            <p:cNvPr id="9" name="TextBox 8"/>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0"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1" name="TextBox 10">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1700808"/>
            <a:ext cx="8496943" cy="4869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矩形 2"/>
          <p:cNvSpPr/>
          <p:nvPr/>
        </p:nvSpPr>
        <p:spPr>
          <a:xfrm>
            <a:off x="733728" y="2451261"/>
            <a:ext cx="6286544" cy="3637919"/>
          </a:xfrm>
          <a:prstGeom prst="rect">
            <a:avLst/>
          </a:prstGeom>
          <a:noFill/>
        </p:spPr>
        <p:txBody>
          <a:bodyPr wrap="square" rtlCol="0">
            <a:spAutoFit/>
          </a:bodyPr>
          <a:lstStyle/>
          <a:p>
            <a:pPr>
              <a:lnSpc>
                <a:spcPct val="120000"/>
              </a:lnSpc>
            </a:pPr>
            <a:r>
              <a:rPr lang="en-US" altLang="zh-CN" sz="2400" smtClean="0">
                <a:latin typeface="Helvetica"/>
              </a:rPr>
              <a:t>The trend of students __________________</a:t>
            </a:r>
          </a:p>
          <a:p>
            <a:pPr>
              <a:lnSpc>
                <a:spcPct val="120000"/>
              </a:lnSpc>
            </a:pPr>
            <a:r>
              <a:rPr lang="en-US" altLang="zh-CN" sz="2400" smtClean="0">
                <a:latin typeface="Helvetica"/>
              </a:rPr>
              <a:t>__________________________________ is likely to persist and even acclerate. However, studying the humanities brings a lot of ______ to people’s lives and helps to create well-rounded human beings. The humanities are as ________________ in the modern age as they have always been. </a:t>
            </a:r>
            <a:endParaRPr lang="zh-CN" altLang="zh-CN" sz="2400" dirty="0" smtClean="0">
              <a:latin typeface="Helvetica"/>
            </a:endParaRPr>
          </a:p>
        </p:txBody>
      </p:sp>
      <p:sp>
        <p:nvSpPr>
          <p:cNvPr id="21" name="矩形 20"/>
          <p:cNvSpPr/>
          <p:nvPr/>
        </p:nvSpPr>
        <p:spPr>
          <a:xfrm>
            <a:off x="720437" y="4223009"/>
            <a:ext cx="1263487" cy="461665"/>
          </a:xfrm>
          <a:prstGeom prst="rect">
            <a:avLst/>
          </a:prstGeom>
        </p:spPr>
        <p:txBody>
          <a:bodyPr wrap="none">
            <a:spAutoFit/>
          </a:bodyPr>
          <a:lstStyle/>
          <a:p>
            <a:pPr>
              <a:defRPr/>
            </a:pPr>
            <a:r>
              <a:rPr lang="en-US" altLang="zh-CN" sz="2400" dirty="0" smtClean="0">
                <a:solidFill>
                  <a:srgbClr val="FF6600"/>
                </a:solidFill>
                <a:latin typeface="Helvetica"/>
              </a:rPr>
              <a:t>benefits</a:t>
            </a:r>
            <a:endParaRPr lang="zh-CN" altLang="en-US" sz="2400" dirty="0">
              <a:solidFill>
                <a:srgbClr val="FF6600"/>
              </a:solidFill>
              <a:latin typeface="Helvetica"/>
            </a:endParaRPr>
          </a:p>
        </p:txBody>
      </p:sp>
      <p:sp>
        <p:nvSpPr>
          <p:cNvPr id="24" name="矩形 23"/>
          <p:cNvSpPr/>
          <p:nvPr/>
        </p:nvSpPr>
        <p:spPr>
          <a:xfrm>
            <a:off x="785754" y="2420888"/>
            <a:ext cx="6234518" cy="937949"/>
          </a:xfrm>
          <a:prstGeom prst="rect">
            <a:avLst/>
          </a:prstGeom>
        </p:spPr>
        <p:txBody>
          <a:bodyPr wrap="square">
            <a:spAutoFit/>
          </a:bodyPr>
          <a:lstStyle/>
          <a:p>
            <a:pPr>
              <a:lnSpc>
                <a:spcPct val="120000"/>
              </a:lnSpc>
              <a:defRPr/>
            </a:pPr>
            <a:r>
              <a:rPr lang="en-US" altLang="zh-CN" sz="2400" dirty="0" smtClean="0">
                <a:solidFill>
                  <a:srgbClr val="FF6600"/>
                </a:solidFill>
                <a:latin typeface="Helvetica"/>
              </a:rPr>
              <a:t>                                   moving away from the humanities and taking “hard-skill” courses</a:t>
            </a:r>
            <a:endParaRPr lang="zh-CN" altLang="en-US" sz="2400" b="1" dirty="0">
              <a:solidFill>
                <a:srgbClr val="FF6600"/>
              </a:solidFill>
              <a:latin typeface="Helvetica"/>
            </a:endParaRPr>
          </a:p>
        </p:txBody>
      </p:sp>
      <p:sp>
        <p:nvSpPr>
          <p:cNvPr id="26" name="矩形 25"/>
          <p:cNvSpPr/>
          <p:nvPr/>
        </p:nvSpPr>
        <p:spPr>
          <a:xfrm>
            <a:off x="1691680" y="5109335"/>
            <a:ext cx="2787943" cy="461665"/>
          </a:xfrm>
          <a:prstGeom prst="rect">
            <a:avLst/>
          </a:prstGeom>
        </p:spPr>
        <p:txBody>
          <a:bodyPr wrap="none">
            <a:spAutoFit/>
          </a:bodyPr>
          <a:lstStyle/>
          <a:p>
            <a:pPr>
              <a:defRPr/>
            </a:pPr>
            <a:r>
              <a:rPr lang="en-US" altLang="zh-CN" sz="2400" dirty="0" smtClean="0">
                <a:solidFill>
                  <a:srgbClr val="FF6600"/>
                </a:solidFill>
                <a:latin typeface="Helvetica"/>
              </a:rPr>
              <a:t>useful and relevant</a:t>
            </a:r>
            <a:endParaRPr lang="zh-CN" altLang="en-US" sz="2400" dirty="0">
              <a:solidFill>
                <a:srgbClr val="FF6600"/>
              </a:solidFill>
              <a:latin typeface="Helvetica"/>
            </a:endParaRPr>
          </a:p>
        </p:txBody>
      </p:sp>
      <p:pic>
        <p:nvPicPr>
          <p:cNvPr id="1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2" name="TextBox 11"/>
          <p:cNvSpPr txBox="1"/>
          <p:nvPr/>
        </p:nvSpPr>
        <p:spPr>
          <a:xfrm>
            <a:off x="4499992" y="620688"/>
            <a:ext cx="3456384" cy="461665"/>
          </a:xfrm>
          <a:prstGeom prst="rect">
            <a:avLst/>
          </a:prstGeom>
          <a:solidFill>
            <a:schemeClr val="bg1"/>
          </a:solidFill>
        </p:spPr>
        <p:txBody>
          <a:bodyPr wrap="square" rtlCol="0">
            <a:spAutoFit/>
          </a:bodyPr>
          <a:lstStyle/>
          <a:p>
            <a:r>
              <a:rPr lang="en-US" altLang="zh-CN" sz="2400" b="1" dirty="0" smtClean="0">
                <a:solidFill>
                  <a:srgbClr val="FF6600"/>
                </a:solidFill>
                <a:latin typeface="Helvetica"/>
              </a:rPr>
              <a:t>Main idea of the text</a:t>
            </a:r>
            <a:endParaRPr lang="zh-CN" altLang="en-US" sz="2400" b="1" dirty="0" smtClean="0">
              <a:solidFill>
                <a:srgbClr val="FF6600"/>
              </a:solidFill>
              <a:latin typeface="Helvetica"/>
            </a:endParaRPr>
          </a:p>
        </p:txBody>
      </p:sp>
    </p:spTree>
    <p:extLst>
      <p:ext uri="{BB962C8B-B14F-4D97-AF65-F5344CB8AC3E}">
        <p14:creationId xmlns="" xmlns:p14="http://schemas.microsoft.com/office/powerpoint/2010/main"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 name="圆角矩形 7"/>
          <p:cNvSpPr/>
          <p:nvPr/>
        </p:nvSpPr>
        <p:spPr>
          <a:xfrm>
            <a:off x="300740" y="2786058"/>
            <a:ext cx="2786052" cy="3665563"/>
          </a:xfrm>
          <a:prstGeom prst="roundRect">
            <a:avLst/>
          </a:prstGeom>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zh-CN" sz="2400" kern="0" dirty="0" smtClean="0">
                <a:solidFill>
                  <a:sysClr val="windowText" lastClr="000000"/>
                </a:solidFill>
                <a:cs typeface="Arial" pitchFamily="34" charset="0"/>
              </a:rPr>
              <a:t>Students are moving away from the humanities to “hard skills” to improve their future chance of </a:t>
            </a:r>
          </a:p>
          <a:p>
            <a:pPr fontAlgn="auto">
              <a:spcBef>
                <a:spcPts val="0"/>
              </a:spcBef>
              <a:spcAft>
                <a:spcPts val="0"/>
              </a:spcAft>
              <a:defRPr/>
            </a:pPr>
            <a:r>
              <a:rPr lang="en-US" altLang="zh-CN" sz="2400" kern="0" dirty="0" smtClean="0">
                <a:solidFill>
                  <a:sysClr val="windowText" lastClr="000000"/>
                </a:solidFill>
                <a:cs typeface="Arial" pitchFamily="34" charset="0"/>
              </a:rPr>
              <a:t>landing a job. </a:t>
            </a:r>
            <a:r>
              <a:rPr lang="en-US" altLang="zh-CN" sz="2400" b="0" kern="0" dirty="0">
                <a:solidFill>
                  <a:sysClr val="windowText" lastClr="000000"/>
                </a:solidFill>
                <a:cs typeface="Arial" pitchFamily="34" charset="0"/>
              </a:rPr>
              <a:t>(</a:t>
            </a:r>
            <a:r>
              <a:rPr lang="en-US" altLang="zh-CN" sz="2400" b="0" kern="0" dirty="0" err="1" smtClean="0">
                <a:solidFill>
                  <a:sysClr val="windowText" lastClr="000000"/>
                </a:solidFill>
                <a:cs typeface="Arial" pitchFamily="34" charset="0"/>
              </a:rPr>
              <a:t>Paras</a:t>
            </a:r>
            <a:r>
              <a:rPr lang="en-US" altLang="zh-CN" sz="2400" b="0" kern="0" dirty="0" smtClean="0">
                <a:solidFill>
                  <a:sysClr val="windowText" lastClr="000000"/>
                </a:solidFill>
                <a:cs typeface="Arial" pitchFamily="34" charset="0"/>
              </a:rPr>
              <a:t>. 1-2)</a:t>
            </a:r>
            <a:endParaRPr lang="en-US" altLang="zh-CN" sz="2400" b="0" kern="0" dirty="0">
              <a:solidFill>
                <a:sysClr val="windowText" lastClr="000000"/>
              </a:solidFill>
              <a:cs typeface="Arial" pitchFamily="34" charset="0"/>
            </a:endParaRPr>
          </a:p>
        </p:txBody>
      </p:sp>
      <p:sp>
        <p:nvSpPr>
          <p:cNvPr id="9" name="圆角矩形 8"/>
          <p:cNvSpPr/>
          <p:nvPr/>
        </p:nvSpPr>
        <p:spPr>
          <a:xfrm>
            <a:off x="3131762" y="2786058"/>
            <a:ext cx="2741112" cy="3665563"/>
          </a:xfrm>
          <a:prstGeom prst="roundRect">
            <a:avLst/>
          </a:prstGeom>
          <a:ln>
            <a:solidFill>
              <a:srgbClr val="FFC000"/>
            </a:solidFill>
          </a:ln>
          <a:effectLst>
            <a:glow rad="1397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zh-CN" sz="2400" kern="0" dirty="0" smtClean="0">
                <a:solidFill>
                  <a:sysClr val="windowText" lastClr="000000"/>
                </a:solidFill>
                <a:cs typeface="Arial" pitchFamily="34" charset="0"/>
              </a:rPr>
              <a:t>As labor </a:t>
            </a:r>
          </a:p>
          <a:p>
            <a:pPr fontAlgn="auto">
              <a:spcBef>
                <a:spcPts val="0"/>
              </a:spcBef>
              <a:spcAft>
                <a:spcPts val="0"/>
              </a:spcAft>
              <a:defRPr/>
            </a:pPr>
            <a:r>
              <a:rPr lang="en-US" altLang="zh-CN" sz="2400" kern="0" dirty="0" smtClean="0">
                <a:solidFill>
                  <a:sysClr val="windowText" lastClr="000000"/>
                </a:solidFill>
                <a:cs typeface="Arial" pitchFamily="34" charset="0"/>
              </a:rPr>
              <a:t>markets continue to shrink, the humanities will </a:t>
            </a:r>
          </a:p>
          <a:p>
            <a:pPr fontAlgn="auto">
              <a:spcBef>
                <a:spcPts val="0"/>
              </a:spcBef>
              <a:spcAft>
                <a:spcPts val="0"/>
              </a:spcAft>
              <a:defRPr/>
            </a:pPr>
            <a:r>
              <a:rPr lang="en-US" altLang="zh-CN" sz="2400" kern="0" dirty="0" smtClean="0">
                <a:solidFill>
                  <a:sysClr val="windowText" lastClr="000000"/>
                </a:solidFill>
                <a:cs typeface="Arial" pitchFamily="34" charset="0"/>
              </a:rPr>
              <a:t>continue to be in bad shape. (</a:t>
            </a:r>
            <a:r>
              <a:rPr lang="en-US" altLang="zh-CN" sz="2400" b="0" kern="0" dirty="0">
                <a:solidFill>
                  <a:sysClr val="windowText" lastClr="000000"/>
                </a:solidFill>
                <a:cs typeface="Arial" pitchFamily="34" charset="0"/>
              </a:rPr>
              <a:t>Para. </a:t>
            </a:r>
            <a:r>
              <a:rPr lang="en-US" altLang="zh-CN" sz="2400" b="0" kern="0" dirty="0" smtClean="0">
                <a:solidFill>
                  <a:sysClr val="windowText" lastClr="000000"/>
                </a:solidFill>
                <a:cs typeface="Arial" pitchFamily="34" charset="0"/>
              </a:rPr>
              <a:t>3)</a:t>
            </a:r>
            <a:endParaRPr lang="en-US" altLang="zh-CN" sz="2400" b="0" kern="0" dirty="0">
              <a:solidFill>
                <a:sysClr val="windowText" lastClr="000000"/>
              </a:solidFill>
              <a:cs typeface="Arial" pitchFamily="34" charset="0"/>
            </a:endParaRPr>
          </a:p>
        </p:txBody>
      </p:sp>
      <p:sp>
        <p:nvSpPr>
          <p:cNvPr id="10" name="圆角矩形 9"/>
          <p:cNvSpPr/>
          <p:nvPr/>
        </p:nvSpPr>
        <p:spPr>
          <a:xfrm>
            <a:off x="5929312" y="2784490"/>
            <a:ext cx="3000406" cy="3716344"/>
          </a:xfrm>
          <a:prstGeom prst="roundRect">
            <a:avLst/>
          </a:prstGeom>
          <a:ln>
            <a:solidFill>
              <a:srgbClr val="9966FF"/>
            </a:solidFill>
          </a:ln>
          <a:effectLst>
            <a:glow rad="139700">
              <a:schemeClr val="accent4">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zh-CN" sz="2400" kern="0" dirty="0" smtClean="0">
                <a:solidFill>
                  <a:sysClr val="windowText" lastClr="000000"/>
                </a:solidFill>
                <a:cs typeface="Arial" pitchFamily="34" charset="0"/>
              </a:rPr>
              <a:t>It speculates on the inner power of human beings that </a:t>
            </a:r>
          </a:p>
          <a:p>
            <a:pPr fontAlgn="auto">
              <a:spcBef>
                <a:spcPts val="0"/>
              </a:spcBef>
              <a:spcAft>
                <a:spcPts val="0"/>
              </a:spcAft>
              <a:defRPr/>
            </a:pPr>
            <a:r>
              <a:rPr lang="en-US" altLang="zh-CN" sz="2400" kern="0" dirty="0" smtClean="0">
                <a:solidFill>
                  <a:sysClr val="windowText" lastClr="000000"/>
                </a:solidFill>
                <a:cs typeface="Arial" pitchFamily="34" charset="0"/>
              </a:rPr>
              <a:t>has driven them to either greatness or destruction,  thus forming the basis of study of the humanities.  (</a:t>
            </a:r>
            <a:r>
              <a:rPr lang="en-US" altLang="zh-CN" sz="2400" b="0" kern="0" dirty="0" err="1" smtClean="0">
                <a:solidFill>
                  <a:sysClr val="windowText" lastClr="000000"/>
                </a:solidFill>
                <a:cs typeface="Arial" pitchFamily="34" charset="0"/>
              </a:rPr>
              <a:t>Paras</a:t>
            </a:r>
            <a:r>
              <a:rPr lang="en-US" altLang="zh-CN" sz="2400" b="0" kern="0" dirty="0" smtClean="0">
                <a:solidFill>
                  <a:sysClr val="windowText" lastClr="000000"/>
                </a:solidFill>
                <a:cs typeface="Arial" pitchFamily="34" charset="0"/>
              </a:rPr>
              <a:t>. 4-5)</a:t>
            </a:r>
            <a:endParaRPr lang="en-US" altLang="zh-CN" sz="2400" b="0" kern="0" dirty="0">
              <a:solidFill>
                <a:sysClr val="windowText" lastClr="000000"/>
              </a:solidFill>
              <a:cs typeface="Arial" pitchFamily="34" charset="0"/>
            </a:endParaRPr>
          </a:p>
        </p:txBody>
      </p:sp>
      <p:sp>
        <p:nvSpPr>
          <p:cNvPr id="11" name="下箭头标注 10"/>
          <p:cNvSpPr/>
          <p:nvPr/>
        </p:nvSpPr>
        <p:spPr>
          <a:xfrm>
            <a:off x="2699792" y="1696248"/>
            <a:ext cx="3605033" cy="868656"/>
          </a:xfrm>
          <a:prstGeom prst="downArrowCallout">
            <a:avLst/>
          </a:prstGeom>
          <a:ln>
            <a:noFill/>
          </a:ln>
          <a:effectLst>
            <a:outerShdw blurRad="107950" dist="12700" dir="5400000" algn="ctr">
              <a:srgbClr val="000000"/>
            </a:outerShdw>
            <a:softEdge rad="6350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Background  information</a:t>
            </a:r>
            <a:endParaRPr lang="zh-CN" altLang="en-US" sz="2600" b="0" kern="0" dirty="0">
              <a:solidFill>
                <a:sysClr val="window" lastClr="FFFFFF"/>
              </a:solidFill>
              <a:effectLst>
                <a:glow rad="101600">
                  <a:srgbClr val="000000">
                    <a:alpha val="60000"/>
                  </a:srgbClr>
                </a:glow>
              </a:effectLst>
              <a:cs typeface="Arial" pitchFamily="34" charset="0"/>
            </a:endParaRPr>
          </a:p>
        </p:txBody>
      </p:sp>
      <p:grpSp>
        <p:nvGrpSpPr>
          <p:cNvPr id="12" name="组合 11"/>
          <p:cNvGrpSpPr/>
          <p:nvPr/>
        </p:nvGrpSpPr>
        <p:grpSpPr>
          <a:xfrm>
            <a:off x="-14288" y="-27384"/>
            <a:ext cx="8416678" cy="1152525"/>
            <a:chOff x="-14288" y="-27384"/>
            <a:chExt cx="8416678" cy="1152525"/>
          </a:xfrm>
        </p:grpSpPr>
        <p:sp>
          <p:nvSpPr>
            <p:cNvPr id="14" name="TextBox 13"/>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5"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601521" y="5953890"/>
            <a:ext cx="434975" cy="458788"/>
          </a:xfrm>
          <a:prstGeom prst="rect">
            <a:avLst/>
          </a:prstGeom>
          <a:noFill/>
          <a:ln w="9525">
            <a:noFill/>
            <a:miter lim="800000"/>
            <a:headEnd/>
            <a:tailEnd/>
          </a:ln>
        </p:spPr>
      </p:pic>
      <p:sp>
        <p:nvSpPr>
          <p:cNvPr id="17" name="圆角矩形 16"/>
          <p:cNvSpPr/>
          <p:nvPr/>
        </p:nvSpPr>
        <p:spPr>
          <a:xfrm>
            <a:off x="-1" y="3099169"/>
            <a:ext cx="2285985" cy="3313509"/>
          </a:xfrm>
          <a:prstGeom prst="roundRect">
            <a:avLst/>
          </a:prstGeom>
          <a:ln>
            <a:solidFill>
              <a:srgbClr val="FF9900"/>
            </a:solidFill>
          </a:ln>
          <a:effectLst>
            <a:glow rad="101600">
              <a:schemeClr val="accent6">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400" kern="0" dirty="0" smtClean="0">
                <a:solidFill>
                  <a:sysClr val="windowText" lastClr="000000"/>
                </a:solidFill>
                <a:cs typeface="Arial" pitchFamily="34" charset="0"/>
              </a:rPr>
              <a:t>Studying the humanities can improve our ability to read and write and to understand complex ideas. (Para. 6)</a:t>
            </a:r>
          </a:p>
        </p:txBody>
      </p:sp>
      <p:sp>
        <p:nvSpPr>
          <p:cNvPr id="18" name="圆角矩形 17"/>
          <p:cNvSpPr/>
          <p:nvPr/>
        </p:nvSpPr>
        <p:spPr>
          <a:xfrm>
            <a:off x="2285985" y="3099171"/>
            <a:ext cx="2214578" cy="3313508"/>
          </a:xfrm>
          <a:prstGeom prst="roundRect">
            <a:avLst/>
          </a:prstGeom>
          <a:ln>
            <a:solidFill>
              <a:srgbClr val="FF9900"/>
            </a:solidFill>
          </a:ln>
          <a:effectLst>
            <a:glow rad="101600">
              <a:schemeClr val="accent6">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400" kern="0" dirty="0" smtClean="0">
                <a:solidFill>
                  <a:sysClr val="windowText" lastClr="000000"/>
                </a:solidFill>
                <a:cs typeface="Arial" pitchFamily="34" charset="0"/>
              </a:rPr>
              <a:t>Studying the humanities can invest us with great insight and self-awareness.</a:t>
            </a:r>
          </a:p>
          <a:p>
            <a:pPr>
              <a:defRPr/>
            </a:pPr>
            <a:r>
              <a:rPr lang="en-US" altLang="zh-CN" sz="2400" kern="0" dirty="0" smtClean="0">
                <a:solidFill>
                  <a:sysClr val="windowText" lastClr="000000"/>
                </a:solidFill>
                <a:cs typeface="Arial" pitchFamily="34" charset="0"/>
              </a:rPr>
              <a:t>(Para. 7)</a:t>
            </a:r>
          </a:p>
        </p:txBody>
      </p:sp>
      <p:sp>
        <p:nvSpPr>
          <p:cNvPr id="21" name="圆角矩形 20"/>
          <p:cNvSpPr/>
          <p:nvPr/>
        </p:nvSpPr>
        <p:spPr>
          <a:xfrm>
            <a:off x="4572000" y="3099169"/>
            <a:ext cx="2169384" cy="3313509"/>
          </a:xfrm>
          <a:prstGeom prst="roundRect">
            <a:avLst/>
          </a:prstGeom>
          <a:ln>
            <a:solidFill>
              <a:srgbClr val="FF9900"/>
            </a:solidFill>
          </a:ln>
          <a:effectLst>
            <a:glow rad="101600">
              <a:schemeClr val="accent6">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400" kern="0" dirty="0" smtClean="0">
                <a:solidFill>
                  <a:sysClr val="windowText" lastClr="000000"/>
                </a:solidFill>
                <a:cs typeface="Arial" pitchFamily="34" charset="0"/>
              </a:rPr>
              <a:t>The humanities provide the scope of </a:t>
            </a:r>
          </a:p>
          <a:p>
            <a:pPr>
              <a:defRPr/>
            </a:pPr>
            <a:r>
              <a:rPr lang="en-US" altLang="zh-CN" sz="2400" kern="0" dirty="0" smtClean="0">
                <a:solidFill>
                  <a:sysClr val="windowText" lastClr="000000"/>
                </a:solidFill>
                <a:cs typeface="Arial" pitchFamily="34" charset="0"/>
              </a:rPr>
              <a:t>possibilities that are widely open to us. (Para. 8)</a:t>
            </a:r>
          </a:p>
        </p:txBody>
      </p:sp>
      <p:sp>
        <p:nvSpPr>
          <p:cNvPr id="22" name="圆角矩形 21"/>
          <p:cNvSpPr/>
          <p:nvPr/>
        </p:nvSpPr>
        <p:spPr>
          <a:xfrm>
            <a:off x="6789770" y="3027732"/>
            <a:ext cx="2354230" cy="3396347"/>
          </a:xfrm>
          <a:prstGeom prst="roundRect">
            <a:avLst/>
          </a:prstGeom>
          <a:ln>
            <a:solidFill>
              <a:srgbClr val="FF9900"/>
            </a:solidFill>
          </a:ln>
          <a:effectLst>
            <a:glow rad="101600">
              <a:schemeClr val="accent6">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400" kern="0" dirty="0" smtClean="0">
                <a:solidFill>
                  <a:sysClr val="windowText" lastClr="000000"/>
                </a:solidFill>
                <a:cs typeface="Arial" pitchFamily="34" charset="0"/>
              </a:rPr>
              <a:t>Inner insight, </a:t>
            </a:r>
          </a:p>
          <a:p>
            <a:pPr>
              <a:defRPr/>
            </a:pPr>
            <a:r>
              <a:rPr lang="en-US" altLang="zh-CN" sz="2400" kern="0" dirty="0" smtClean="0">
                <a:solidFill>
                  <a:sysClr val="windowText" lastClr="000000"/>
                </a:solidFill>
                <a:cs typeface="Arial" pitchFamily="34" charset="0"/>
              </a:rPr>
              <a:t>combined with technical knowledge, is ideal for the </a:t>
            </a:r>
          </a:p>
          <a:p>
            <a:pPr>
              <a:defRPr/>
            </a:pPr>
            <a:r>
              <a:rPr lang="en-US" altLang="zh-CN" sz="2400" kern="0" dirty="0" smtClean="0">
                <a:solidFill>
                  <a:sysClr val="windowText" lastClr="000000"/>
                </a:solidFill>
                <a:cs typeface="Arial" pitchFamily="34" charset="0"/>
              </a:rPr>
              <a:t>establishment of a good career. (</a:t>
            </a:r>
            <a:r>
              <a:rPr lang="en-US" altLang="zh-CN" sz="2400" kern="0" dirty="0">
                <a:solidFill>
                  <a:sysClr val="windowText" lastClr="000000"/>
                </a:solidFill>
                <a:cs typeface="Arial" pitchFamily="34" charset="0"/>
              </a:rPr>
              <a:t>Para. </a:t>
            </a:r>
            <a:r>
              <a:rPr lang="en-US" altLang="zh-CN" sz="2400" kern="0" dirty="0" smtClean="0">
                <a:solidFill>
                  <a:sysClr val="windowText" lastClr="000000"/>
                </a:solidFill>
                <a:cs typeface="Arial" pitchFamily="34" charset="0"/>
              </a:rPr>
              <a:t>9)</a:t>
            </a:r>
            <a:endParaRPr lang="en-US" altLang="zh-CN" sz="2400" kern="0" dirty="0">
              <a:solidFill>
                <a:sysClr val="windowText" lastClr="000000"/>
              </a:solidFill>
              <a:cs typeface="Arial" pitchFamily="34" charset="0"/>
            </a:endParaRPr>
          </a:p>
        </p:txBody>
      </p:sp>
      <p:sp>
        <p:nvSpPr>
          <p:cNvPr id="23" name="下箭头标注 22"/>
          <p:cNvSpPr/>
          <p:nvPr/>
        </p:nvSpPr>
        <p:spPr>
          <a:xfrm>
            <a:off x="2699791" y="2272790"/>
            <a:ext cx="3625885" cy="827520"/>
          </a:xfrm>
          <a:prstGeom prst="downArrowCallout">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Author’s argument </a:t>
            </a:r>
            <a:endParaRPr lang="zh-CN" altLang="en-US" sz="2600" b="0" kern="0" dirty="0">
              <a:solidFill>
                <a:sysClr val="window" lastClr="FFFFFF"/>
              </a:solidFill>
              <a:effectLst>
                <a:glow rad="101600">
                  <a:srgbClr val="000000">
                    <a:alpha val="60000"/>
                  </a:srgbClr>
                </a:glow>
              </a:effectLst>
              <a:cs typeface="Arial" pitchFamily="34" charset="0"/>
            </a:endParaRPr>
          </a:p>
        </p:txBody>
      </p:sp>
      <p:sp>
        <p:nvSpPr>
          <p:cNvPr id="24" name="下箭头标注 23"/>
          <p:cNvSpPr/>
          <p:nvPr/>
        </p:nvSpPr>
        <p:spPr>
          <a:xfrm>
            <a:off x="2699792" y="1223542"/>
            <a:ext cx="3605033" cy="868656"/>
          </a:xfrm>
          <a:prstGeom prst="downArrowCallout">
            <a:avLst/>
          </a:prstGeom>
          <a:ln>
            <a:noFill/>
          </a:ln>
          <a:effectLst>
            <a:outerShdw blurRad="107950" dist="12700" dir="5400000" algn="ctr">
              <a:srgbClr val="000000"/>
            </a:outerShdw>
            <a:softEdge rad="6350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Background  information</a:t>
            </a:r>
            <a:endParaRPr lang="zh-CN" altLang="en-US" sz="2600" b="0" kern="0" dirty="0">
              <a:solidFill>
                <a:sysClr val="window" lastClr="FFFFFF"/>
              </a:solidFill>
              <a:effectLst>
                <a:glow rad="101600">
                  <a:srgbClr val="000000">
                    <a:alpha val="60000"/>
                  </a:srgbClr>
                </a:glow>
              </a:effectLst>
              <a:cs typeface="Arial" pitchFamily="34" charset="0"/>
            </a:endParaRPr>
          </a:p>
        </p:txBody>
      </p:sp>
      <p:grpSp>
        <p:nvGrpSpPr>
          <p:cNvPr id="10" name="组合 9"/>
          <p:cNvGrpSpPr/>
          <p:nvPr/>
        </p:nvGrpSpPr>
        <p:grpSpPr>
          <a:xfrm>
            <a:off x="-14288" y="-24"/>
            <a:ext cx="8416678" cy="1152525"/>
            <a:chOff x="-14288" y="-27384"/>
            <a:chExt cx="8416678" cy="1152525"/>
          </a:xfrm>
        </p:grpSpPr>
        <p:sp>
          <p:nvSpPr>
            <p:cNvPr id="11" name="TextBox 10"/>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5" name="圆角矩形 14"/>
          <p:cNvSpPr/>
          <p:nvPr/>
        </p:nvSpPr>
        <p:spPr>
          <a:xfrm>
            <a:off x="1475656" y="3717032"/>
            <a:ext cx="6431087" cy="2016224"/>
          </a:xfrm>
          <a:prstGeom prst="roundRect">
            <a:avLst/>
          </a:prstGeom>
          <a:ln>
            <a:solidFill>
              <a:srgbClr val="FF9900"/>
            </a:solidFill>
          </a:ln>
          <a:effectLst>
            <a:glow rad="101600">
              <a:schemeClr val="accent6">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algn="just" fontAlgn="auto">
              <a:lnSpc>
                <a:spcPct val="120000"/>
              </a:lnSpc>
              <a:spcBef>
                <a:spcPts val="0"/>
              </a:spcBef>
              <a:spcAft>
                <a:spcPts val="0"/>
              </a:spcAft>
              <a:defRPr/>
            </a:pPr>
            <a:r>
              <a:rPr lang="en-US" altLang="zh-CN" sz="2400" b="1" kern="0" dirty="0" smtClean="0">
                <a:solidFill>
                  <a:sysClr val="windowText" lastClr="000000"/>
                </a:solidFill>
                <a:latin typeface="Times New Roman" pitchFamily="18" charset="0"/>
                <a:cs typeface="Times New Roman" pitchFamily="18" charset="0"/>
              </a:rPr>
              <a:t>The humanities help to create well-rounded human beings with inner insight and understanding of the passions, hopes and dreams common to all humanity. (</a:t>
            </a:r>
            <a:r>
              <a:rPr lang="en-US" altLang="zh-CN" sz="2400" b="1" kern="0" dirty="0">
                <a:solidFill>
                  <a:sysClr val="windowText" lastClr="000000"/>
                </a:solidFill>
                <a:latin typeface="Times New Roman" pitchFamily="18" charset="0"/>
                <a:cs typeface="Times New Roman" pitchFamily="18" charset="0"/>
              </a:rPr>
              <a:t>Para. </a:t>
            </a:r>
            <a:r>
              <a:rPr lang="en-US" altLang="zh-CN" sz="2400" b="1" kern="0" dirty="0" smtClean="0">
                <a:solidFill>
                  <a:sysClr val="windowText" lastClr="000000"/>
                </a:solidFill>
                <a:latin typeface="Times New Roman" pitchFamily="18" charset="0"/>
                <a:cs typeface="Times New Roman" pitchFamily="18" charset="0"/>
              </a:rPr>
              <a:t>10)</a:t>
            </a:r>
            <a:endParaRPr lang="en-US" altLang="zh-CN" sz="2400" b="1" kern="0" dirty="0">
              <a:solidFill>
                <a:sysClr val="windowText" lastClr="000000"/>
              </a:solidFill>
              <a:latin typeface="Times New Roman" pitchFamily="18" charset="0"/>
              <a:cs typeface="Times New Roman" pitchFamily="18" charset="0"/>
            </a:endParaRPr>
          </a:p>
        </p:txBody>
      </p:sp>
      <p:sp>
        <p:nvSpPr>
          <p:cNvPr id="17" name="下箭头标注 16"/>
          <p:cNvSpPr/>
          <p:nvPr/>
        </p:nvSpPr>
        <p:spPr>
          <a:xfrm>
            <a:off x="2699792" y="1696248"/>
            <a:ext cx="3605033" cy="868656"/>
          </a:xfrm>
          <a:prstGeom prst="downArrowCallout">
            <a:avLst/>
          </a:prstGeom>
          <a:ln>
            <a:noFill/>
          </a:ln>
          <a:effectLst>
            <a:outerShdw blurRad="107950" dist="12700" dir="5400000" algn="ctr">
              <a:srgbClr val="000000"/>
            </a:outerShdw>
            <a:softEdge rad="6350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Background  information</a:t>
            </a:r>
            <a:endParaRPr lang="zh-CN" altLang="en-US" sz="2600" b="0" kern="0" dirty="0">
              <a:solidFill>
                <a:sysClr val="window" lastClr="FFFFFF"/>
              </a:solidFill>
              <a:effectLst>
                <a:glow rad="101600">
                  <a:srgbClr val="000000">
                    <a:alpha val="60000"/>
                  </a:srgbClr>
                </a:glow>
              </a:effectLst>
              <a:cs typeface="Arial" pitchFamily="34" charset="0"/>
            </a:endParaRPr>
          </a:p>
        </p:txBody>
      </p:sp>
      <p:sp>
        <p:nvSpPr>
          <p:cNvPr id="19" name="下箭头标注 18"/>
          <p:cNvSpPr/>
          <p:nvPr/>
        </p:nvSpPr>
        <p:spPr>
          <a:xfrm>
            <a:off x="2699791" y="2745496"/>
            <a:ext cx="3625885" cy="827520"/>
          </a:xfrm>
          <a:prstGeom prst="downArrowCallout">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Author’s argument </a:t>
            </a:r>
            <a:endParaRPr lang="zh-CN" altLang="en-US" sz="2600" b="0" kern="0" dirty="0">
              <a:solidFill>
                <a:sysClr val="window" lastClr="FFFFFF"/>
              </a:solidFill>
              <a:effectLst>
                <a:glow rad="101600">
                  <a:srgbClr val="000000">
                    <a:alpha val="60000"/>
                  </a:srgbClr>
                </a:glow>
              </a:effectLst>
              <a:cs typeface="Arial" pitchFamily="34" charset="0"/>
            </a:endParaRPr>
          </a:p>
        </p:txBody>
      </p:sp>
      <p:grpSp>
        <p:nvGrpSpPr>
          <p:cNvPr id="7" name="组合 6"/>
          <p:cNvGrpSpPr/>
          <p:nvPr/>
        </p:nvGrpSpPr>
        <p:grpSpPr>
          <a:xfrm>
            <a:off x="-14288" y="-27384"/>
            <a:ext cx="8416678" cy="1152525"/>
            <a:chOff x="-14288" y="-27384"/>
            <a:chExt cx="8416678" cy="1152525"/>
          </a:xfrm>
        </p:grpSpPr>
        <p:sp>
          <p:nvSpPr>
            <p:cNvPr id="8" name="TextBox 7"/>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9"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10" name="TextBox 9">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0" name="下箭头标注 9"/>
          <p:cNvSpPr/>
          <p:nvPr/>
        </p:nvSpPr>
        <p:spPr>
          <a:xfrm>
            <a:off x="2708936" y="3861048"/>
            <a:ext cx="3625885" cy="899528"/>
          </a:xfrm>
          <a:prstGeom prst="downArrowCallout">
            <a:avLst>
              <a:gd name="adj1" fmla="val 0"/>
              <a:gd name="adj2" fmla="val 0"/>
              <a:gd name="adj3" fmla="val 25000"/>
              <a:gd name="adj4" fmla="val 64977"/>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Conclusion</a:t>
            </a:r>
            <a:endParaRPr lang="zh-CN" altLang="en-US" sz="2600" b="0" kern="0" dirty="0">
              <a:solidFill>
                <a:sysClr val="window" lastClr="FFFFFF"/>
              </a:solidFill>
              <a:effectLst>
                <a:glow rad="101600">
                  <a:srgbClr val="000000">
                    <a:alpha val="60000"/>
                  </a:srgbClr>
                </a:glow>
              </a:effectLst>
              <a:cs typeface="Arial" pitchFamily="34" charset="0"/>
            </a:endParaRPr>
          </a:p>
        </p:txBody>
      </p:sp>
      <p:sp>
        <p:nvSpPr>
          <p:cNvPr id="14" name="下箭头标注 13"/>
          <p:cNvSpPr/>
          <p:nvPr/>
        </p:nvSpPr>
        <p:spPr>
          <a:xfrm>
            <a:off x="2699792" y="1696248"/>
            <a:ext cx="3605033" cy="868656"/>
          </a:xfrm>
          <a:prstGeom prst="downArrowCallout">
            <a:avLst/>
          </a:prstGeom>
          <a:ln>
            <a:noFill/>
          </a:ln>
          <a:effectLst>
            <a:outerShdw blurRad="107950" dist="12700" dir="5400000" algn="ctr">
              <a:srgbClr val="000000"/>
            </a:outerShdw>
            <a:softEdge rad="63500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Background  information</a:t>
            </a:r>
            <a:endParaRPr lang="zh-CN" altLang="en-US" sz="2600" b="0" kern="0" dirty="0">
              <a:solidFill>
                <a:sysClr val="window" lastClr="FFFFFF"/>
              </a:solidFill>
              <a:effectLst>
                <a:glow rad="101600">
                  <a:srgbClr val="000000">
                    <a:alpha val="60000"/>
                  </a:srgbClr>
                </a:glow>
              </a:effectLst>
              <a:cs typeface="Arial" pitchFamily="34" charset="0"/>
            </a:endParaRPr>
          </a:p>
        </p:txBody>
      </p:sp>
      <p:sp>
        <p:nvSpPr>
          <p:cNvPr id="16" name="下箭头标注 15"/>
          <p:cNvSpPr/>
          <p:nvPr/>
        </p:nvSpPr>
        <p:spPr>
          <a:xfrm>
            <a:off x="2699791" y="2745496"/>
            <a:ext cx="3625885" cy="827520"/>
          </a:xfrm>
          <a:prstGeom prst="downArrowCallout">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600" b="0" kern="0" dirty="0" smtClean="0">
                <a:solidFill>
                  <a:sysClr val="window" lastClr="FFFFFF"/>
                </a:solidFill>
                <a:effectLst>
                  <a:glow rad="101600">
                    <a:srgbClr val="000000">
                      <a:alpha val="60000"/>
                    </a:srgbClr>
                  </a:glow>
                </a:effectLst>
                <a:cs typeface="Arial" pitchFamily="34" charset="0"/>
              </a:rPr>
              <a:t>Author’s argument </a:t>
            </a:r>
            <a:endParaRPr lang="zh-CN" altLang="en-US" sz="2600" b="0" kern="0" dirty="0">
              <a:solidFill>
                <a:sysClr val="window" lastClr="FFFFFF"/>
              </a:solidFill>
              <a:effectLst>
                <a:glow rad="101600">
                  <a:srgbClr val="000000">
                    <a:alpha val="60000"/>
                  </a:srgbClr>
                </a:glow>
              </a:effectLst>
              <a:cs typeface="Arial" pitchFamily="34" charset="0"/>
            </a:endParaRPr>
          </a:p>
        </p:txBody>
      </p:sp>
      <p:grpSp>
        <p:nvGrpSpPr>
          <p:cNvPr id="7" name="组合 6"/>
          <p:cNvGrpSpPr/>
          <p:nvPr/>
        </p:nvGrpSpPr>
        <p:grpSpPr>
          <a:xfrm>
            <a:off x="-14288" y="-27384"/>
            <a:ext cx="8416678" cy="1152525"/>
            <a:chOff x="-14288" y="-27384"/>
            <a:chExt cx="8416678" cy="1152525"/>
          </a:xfrm>
        </p:grpSpPr>
        <p:sp>
          <p:nvSpPr>
            <p:cNvPr id="8" name="TextBox 7"/>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9"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11" name="TextBox 10">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09558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32" y="1412776"/>
            <a:ext cx="8988540" cy="5023460"/>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2132856"/>
            <a:ext cx="5929339" cy="2677656"/>
          </a:xfrm>
          <a:prstGeom prst="rect">
            <a:avLst/>
          </a:prstGeom>
        </p:spPr>
        <p:txBody>
          <a:bodyPr wrap="square">
            <a:spAutoFit/>
          </a:bodyPr>
          <a:lstStyle/>
          <a:p>
            <a:r>
              <a:rPr lang="en-US" altLang="zh-CN" sz="2400" b="1" dirty="0" smtClean="0">
                <a:solidFill>
                  <a:srgbClr val="FF6600"/>
                </a:solidFill>
                <a:latin typeface="Helvetica" pitchFamily="34" charset="0"/>
                <a:cs typeface="Helvetica" pitchFamily="34" charset="0"/>
              </a:rPr>
              <a:t>Retell the text according to the following tips.</a:t>
            </a:r>
          </a:p>
          <a:p>
            <a:endParaRPr lang="zh-CN" altLang="zh-CN" sz="2400" dirty="0" smtClean="0">
              <a:solidFill>
                <a:srgbClr val="FF6600"/>
              </a:solidFill>
            </a:endParaRPr>
          </a:p>
          <a:p>
            <a:r>
              <a:rPr kumimoji="1" lang="en-US" altLang="zh-CN" sz="2400" dirty="0" smtClean="0">
                <a:solidFill>
                  <a:srgbClr val="FF6600"/>
                </a:solidFill>
                <a:latin typeface="Helvetica"/>
              </a:rPr>
              <a:t> (Part I) </a:t>
            </a:r>
            <a:r>
              <a:rPr kumimoji="1" lang="en-US" altLang="zh-CN" sz="2400" dirty="0" smtClean="0">
                <a:latin typeface="Helvetica"/>
              </a:rPr>
              <a:t>When the job market worsens, many students calculate ... Probably, the humanities will continue …. Once …, the humanities now …</a:t>
            </a:r>
            <a:endParaRPr kumimoji="1" lang="zh-CN" altLang="zh-CN" sz="2400" dirty="0" smtClean="0">
              <a:latin typeface="Helvetica"/>
            </a:endParaRPr>
          </a:p>
        </p:txBody>
      </p:sp>
      <p:sp>
        <p:nvSpPr>
          <p:cNvPr id="21" name="右箭头 20">
            <a:hlinkClick r:id="" action="ppaction://hlinkshowjump?jump=nextslide"/>
          </p:cNvPr>
          <p:cNvSpPr/>
          <p:nvPr/>
        </p:nvSpPr>
        <p:spPr>
          <a:xfrm>
            <a:off x="5843634" y="544522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4"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 name="组合 9"/>
          <p:cNvGrpSpPr/>
          <p:nvPr/>
        </p:nvGrpSpPr>
        <p:grpSpPr>
          <a:xfrm>
            <a:off x="-14288" y="-27384"/>
            <a:ext cx="8416678" cy="1152525"/>
            <a:chOff x="-14288" y="-27384"/>
            <a:chExt cx="8416678" cy="1152525"/>
          </a:xfrm>
        </p:grpSpPr>
        <p:sp>
          <p:nvSpPr>
            <p:cNvPr id="12" name="TextBox 11"/>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3"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4" name="TextBox 13">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12616" y="1573892"/>
            <a:ext cx="8988540" cy="5284108"/>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2132856"/>
            <a:ext cx="5929339" cy="4524315"/>
          </a:xfrm>
          <a:prstGeom prst="rect">
            <a:avLst/>
          </a:prstGeom>
        </p:spPr>
        <p:txBody>
          <a:bodyPr wrap="square">
            <a:spAutoFit/>
          </a:bodyPr>
          <a:lstStyle/>
          <a:p>
            <a:r>
              <a:rPr lang="en-US" altLang="zh-CN" sz="2400" b="1" dirty="0" smtClean="0">
                <a:solidFill>
                  <a:srgbClr val="FF6600"/>
                </a:solidFill>
                <a:latin typeface="Helvetica" pitchFamily="34" charset="0"/>
                <a:cs typeface="Helvetica" pitchFamily="34" charset="0"/>
              </a:rPr>
              <a:t>Retell the text according to the following tips.</a:t>
            </a:r>
          </a:p>
          <a:p>
            <a:endParaRPr lang="zh-CN" altLang="zh-CN" sz="2400" dirty="0" smtClean="0">
              <a:solidFill>
                <a:srgbClr val="FF6600"/>
              </a:solidFill>
            </a:endParaRPr>
          </a:p>
          <a:p>
            <a:r>
              <a:rPr kumimoji="1" lang="en-US" altLang="zh-CN" sz="2400" dirty="0" smtClean="0">
                <a:solidFill>
                  <a:srgbClr val="FF6600"/>
                </a:solidFill>
                <a:latin typeface="Helvetica"/>
              </a:rPr>
              <a:t> (Part II) </a:t>
            </a:r>
            <a:r>
              <a:rPr kumimoji="1" lang="en-US" altLang="zh-CN" sz="2400" dirty="0" smtClean="0">
                <a:latin typeface="Helvetica"/>
              </a:rPr>
              <a:t>Here, please allow me to … that the humanities add to people’s lives. Studying the humanities improves… Most importantly, studying the humanities invests us with …, thereby… Perhaps the best argument in favor of the humanities is… In fact, increasingly… is seen as the ideal in…</a:t>
            </a:r>
            <a:endParaRPr kumimoji="1" lang="zh-CN" altLang="zh-CN" sz="2400" dirty="0" smtClean="0">
              <a:latin typeface="Helvetica"/>
            </a:endParaRPr>
          </a:p>
          <a:p>
            <a:endParaRPr kumimoji="1" lang="zh-CN" altLang="zh-CN" sz="2400" dirty="0" smtClean="0">
              <a:latin typeface="Helvetica"/>
            </a:endParaRPr>
          </a:p>
        </p:txBody>
      </p:sp>
      <p:sp>
        <p:nvSpPr>
          <p:cNvPr id="21" name="右箭头 20">
            <a:hlinkClick r:id="" action="ppaction://hlinkshowjump?jump=nextslide"/>
          </p:cNvPr>
          <p:cNvSpPr/>
          <p:nvPr/>
        </p:nvSpPr>
        <p:spPr>
          <a:xfrm>
            <a:off x="5843634" y="5805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4"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 name="组合 9"/>
          <p:cNvGrpSpPr/>
          <p:nvPr/>
        </p:nvGrpSpPr>
        <p:grpSpPr>
          <a:xfrm>
            <a:off x="-14288" y="-27384"/>
            <a:ext cx="8416678" cy="1152525"/>
            <a:chOff x="-14288" y="-27384"/>
            <a:chExt cx="8416678" cy="1152525"/>
          </a:xfrm>
        </p:grpSpPr>
        <p:sp>
          <p:nvSpPr>
            <p:cNvPr id="12" name="TextBox 11"/>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3"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4" name="TextBox 13">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12616" y="1573892"/>
            <a:ext cx="8988540" cy="4355127"/>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2132856"/>
            <a:ext cx="5929339" cy="3046988"/>
          </a:xfrm>
          <a:prstGeom prst="rect">
            <a:avLst/>
          </a:prstGeom>
        </p:spPr>
        <p:txBody>
          <a:bodyPr wrap="square">
            <a:spAutoFit/>
          </a:bodyPr>
          <a:lstStyle/>
          <a:p>
            <a:r>
              <a:rPr lang="en-US" altLang="zh-CN" sz="2400" b="1" dirty="0" smtClean="0">
                <a:solidFill>
                  <a:srgbClr val="FF6600"/>
                </a:solidFill>
                <a:latin typeface="Helvetica" pitchFamily="34" charset="0"/>
                <a:cs typeface="Helvetica" pitchFamily="34" charset="0"/>
              </a:rPr>
              <a:t>Retell the text according to the following tips.</a:t>
            </a:r>
          </a:p>
          <a:p>
            <a:endParaRPr lang="zh-CN" altLang="zh-CN" sz="2400" dirty="0" smtClean="0">
              <a:solidFill>
                <a:srgbClr val="FF6600"/>
              </a:solidFill>
            </a:endParaRPr>
          </a:p>
          <a:p>
            <a:r>
              <a:rPr kumimoji="1" lang="en-US" altLang="zh-CN" sz="2400" dirty="0" smtClean="0">
                <a:solidFill>
                  <a:srgbClr val="FF6600"/>
                </a:solidFill>
                <a:latin typeface="Helvetica"/>
              </a:rPr>
              <a:t> (Part III) </a:t>
            </a:r>
            <a:r>
              <a:rPr kumimoji="1" lang="en-US" altLang="zh-CN" sz="2400" dirty="0" smtClean="0">
                <a:latin typeface="Helvetica"/>
              </a:rPr>
              <a:t>In summary, the humanities help to create …, teach us to … and… It makes sense to …, our outstanding and remarkable …</a:t>
            </a:r>
            <a:endParaRPr kumimoji="1" lang="zh-CN" altLang="zh-CN" sz="2400" dirty="0" smtClean="0">
              <a:latin typeface="Helvetica"/>
            </a:endParaRPr>
          </a:p>
          <a:p>
            <a:endParaRPr kumimoji="1" lang="zh-CN" altLang="zh-CN" sz="2400" dirty="0" smtClean="0">
              <a:latin typeface="Helvetica"/>
            </a:endParaRPr>
          </a:p>
        </p:txBody>
      </p:sp>
      <p:pic>
        <p:nvPicPr>
          <p:cNvPr id="24"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 name="组合 8"/>
          <p:cNvGrpSpPr/>
          <p:nvPr/>
        </p:nvGrpSpPr>
        <p:grpSpPr>
          <a:xfrm>
            <a:off x="-14288" y="-27384"/>
            <a:ext cx="8416678" cy="1152525"/>
            <a:chOff x="-14288" y="-27384"/>
            <a:chExt cx="8416678" cy="1152525"/>
          </a:xfrm>
        </p:grpSpPr>
        <p:sp>
          <p:nvSpPr>
            <p:cNvPr id="10" name="TextBox 9"/>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2"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28625" y="1996116"/>
          <a:ext cx="8286808" cy="3521116"/>
        </p:xfrm>
        <a:graphic>
          <a:graphicData uri="http://schemas.openxmlformats.org/drawingml/2006/table">
            <a:tbl>
              <a:tblPr firstRow="1" bandRow="1">
                <a:tableStyleId>{93296810-A885-4BE3-A3E7-6D5BEEA58F35}</a:tableStyleId>
              </a:tblPr>
              <a:tblGrid>
                <a:gridCol w="4071367"/>
                <a:gridCol w="4215441"/>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1. major in </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主修（某一）科目</a:t>
                      </a: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2. in succession</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连续发生</a:t>
                      </a:r>
                      <a:r>
                        <a:rPr lang="en-US" altLang="en-US" sz="2400" b="0" kern="1200" dirty="0" smtClean="0">
                          <a:solidFill>
                            <a:srgbClr val="000000"/>
                          </a:solidFill>
                          <a:latin typeface="华文楷体" pitchFamily="2" charset="-122"/>
                          <a:ea typeface="华文楷体" pitchFamily="2" charset="-122"/>
                          <a:cs typeface="+mn-cs"/>
                        </a:rPr>
                        <a:t> </a:t>
                      </a:r>
                      <a:endParaRPr lang="zh-CN" altLang="en-US" sz="2400" b="0" kern="1200" dirty="0" smtClean="0">
                        <a:solidFill>
                          <a:srgbClr val="000000"/>
                        </a:solidFill>
                        <a:latin typeface="华文楷体" pitchFamily="2" charset="-122"/>
                        <a:ea typeface="华文楷体" pitchFamily="2" charset="-122"/>
                        <a:cs typeface="+mn-cs"/>
                      </a:endParaRP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3. be bound to</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肯定会，注定</a:t>
                      </a: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4. stand up for</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支持，维护</a:t>
                      </a: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5. speculate about</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推测，猜测</a:t>
                      </a: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6. invest sb. with sth.</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赋予</a:t>
                      </a:r>
                      <a:r>
                        <a:rPr lang="en-US" altLang="en-US" sz="2400" b="0" kern="1200" dirty="0" smtClean="0">
                          <a:solidFill>
                            <a:srgbClr val="000000"/>
                          </a:solidFill>
                          <a:latin typeface="华文楷体" pitchFamily="2" charset="-122"/>
                          <a:ea typeface="华文楷体" pitchFamily="2" charset="-122"/>
                          <a:cs typeface="+mn-cs"/>
                        </a:rPr>
                        <a:t>(</a:t>
                      </a:r>
                      <a:r>
                        <a:rPr lang="zh-CN" altLang="en-US" sz="2400" b="0" kern="1200" dirty="0" smtClean="0">
                          <a:solidFill>
                            <a:srgbClr val="000000"/>
                          </a:solidFill>
                          <a:latin typeface="华文楷体" pitchFamily="2" charset="-122"/>
                          <a:ea typeface="华文楷体" pitchFamily="2" charset="-122"/>
                          <a:cs typeface="+mn-cs"/>
                        </a:rPr>
                        <a:t>某人</a:t>
                      </a:r>
                      <a:r>
                        <a:rPr lang="en-US" altLang="en-US" sz="2400" b="0" kern="1200" dirty="0" smtClean="0">
                          <a:solidFill>
                            <a:srgbClr val="000000"/>
                          </a:solidFill>
                          <a:latin typeface="华文楷体" pitchFamily="2" charset="-122"/>
                          <a:ea typeface="华文楷体" pitchFamily="2" charset="-122"/>
                          <a:cs typeface="+mn-cs"/>
                        </a:rPr>
                        <a:t>/</a:t>
                      </a:r>
                      <a:r>
                        <a:rPr lang="zh-CN" altLang="en-US" sz="2400" b="0" kern="1200" dirty="0" smtClean="0">
                          <a:solidFill>
                            <a:srgbClr val="000000"/>
                          </a:solidFill>
                          <a:latin typeface="华文楷体" pitchFamily="2" charset="-122"/>
                          <a:ea typeface="华文楷体" pitchFamily="2" charset="-122"/>
                          <a:cs typeface="+mn-cs"/>
                        </a:rPr>
                        <a:t>某物</a:t>
                      </a:r>
                      <a:r>
                        <a:rPr lang="en-US" altLang="en-US" sz="2400" b="0" kern="1200" dirty="0" smtClean="0">
                          <a:solidFill>
                            <a:srgbClr val="000000"/>
                          </a:solidFill>
                          <a:latin typeface="华文楷体" pitchFamily="2" charset="-122"/>
                          <a:ea typeface="华文楷体" pitchFamily="2" charset="-122"/>
                          <a:cs typeface="+mn-cs"/>
                        </a:rPr>
                        <a:t>)</a:t>
                      </a:r>
                      <a:r>
                        <a:rPr lang="zh-CN" altLang="en-US" sz="2400" b="0" kern="1200" dirty="0" smtClean="0">
                          <a:solidFill>
                            <a:srgbClr val="000000"/>
                          </a:solidFill>
                          <a:latin typeface="华文楷体" pitchFamily="2" charset="-122"/>
                          <a:ea typeface="华文楷体" pitchFamily="2" charset="-122"/>
                          <a:cs typeface="+mn-cs"/>
                        </a:rPr>
                        <a:t>以某种性质</a:t>
                      </a:r>
                    </a:p>
                  </a:txBody>
                  <a:tcPr marL="68580" marR="68580" marT="0" marB="0"/>
                </a:tc>
              </a:tr>
              <a:tr h="433348">
                <a:tc>
                  <a:txBody>
                    <a:bodyPr/>
                    <a:lstStyle/>
                    <a:p>
                      <a:pPr algn="just">
                        <a:spcAft>
                          <a:spcPts val="0"/>
                        </a:spcAft>
                      </a:pPr>
                      <a:r>
                        <a:rPr kumimoji="1" lang="en-US" altLang="zh-CN" sz="2400" kern="1200" dirty="0" smtClean="0">
                          <a:solidFill>
                            <a:schemeClr val="tx1"/>
                          </a:solidFill>
                          <a:latin typeface="Helvetica"/>
                          <a:ea typeface="+mn-ea"/>
                          <a:cs typeface="+mn-cs"/>
                        </a:rPr>
                        <a:t>7. be liable to</a:t>
                      </a:r>
                      <a:endParaRPr kumimoji="1" lang="zh-CN" altLang="zh-CN" sz="2400" kern="1200" dirty="0" smtClean="0">
                        <a:solidFill>
                          <a:schemeClr val="tx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rgbClr val="000000"/>
                          </a:solidFill>
                          <a:latin typeface="华文楷体" pitchFamily="2" charset="-122"/>
                          <a:ea typeface="华文楷体" pitchFamily="2" charset="-122"/>
                          <a:cs typeface="+mn-cs"/>
                        </a:rPr>
                        <a:t>可能</a:t>
                      </a:r>
                      <a:r>
                        <a:rPr lang="en-US" altLang="en-US" sz="2400" b="0" kern="1200" dirty="0" smtClean="0">
                          <a:solidFill>
                            <a:srgbClr val="000000"/>
                          </a:solidFill>
                          <a:latin typeface="华文楷体" pitchFamily="2" charset="-122"/>
                          <a:ea typeface="华文楷体" pitchFamily="2" charset="-122"/>
                          <a:cs typeface="+mn-cs"/>
                        </a:rPr>
                        <a:t>/</a:t>
                      </a:r>
                      <a:r>
                        <a:rPr lang="zh-CN" altLang="en-US" sz="2400" b="0" kern="1200" dirty="0" smtClean="0">
                          <a:solidFill>
                            <a:srgbClr val="000000"/>
                          </a:solidFill>
                          <a:latin typeface="华文楷体" pitchFamily="2" charset="-122"/>
                          <a:ea typeface="华文楷体" pitchFamily="2" charset="-122"/>
                          <a:cs typeface="+mn-cs"/>
                        </a:rPr>
                        <a:t>易于做某事</a:t>
                      </a:r>
                    </a:p>
                  </a:txBody>
                  <a:tcPr marL="68580" marR="68580" marT="0" marB="0"/>
                </a:tc>
              </a:tr>
            </a:tbl>
          </a:graphicData>
        </a:graphic>
      </p:graphicFrame>
      <p:pic>
        <p:nvPicPr>
          <p:cNvPr id="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5" name="组合 4"/>
          <p:cNvGrpSpPr/>
          <p:nvPr/>
        </p:nvGrpSpPr>
        <p:grpSpPr>
          <a:xfrm>
            <a:off x="-14288" y="-27384"/>
            <a:ext cx="7115715" cy="1152525"/>
            <a:chOff x="-14288" y="-27384"/>
            <a:chExt cx="7115715" cy="1152525"/>
          </a:xfrm>
        </p:grpSpPr>
        <p:pic>
          <p:nvPicPr>
            <p:cNvPr id="6"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8" name="TextBox 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grpSp>
        <p:nvGrpSpPr>
          <p:cNvPr id="2" name="组合 1"/>
          <p:cNvGrpSpPr/>
          <p:nvPr/>
        </p:nvGrpSpPr>
        <p:grpSpPr>
          <a:xfrm>
            <a:off x="0" y="0"/>
            <a:ext cx="9144000" cy="708025"/>
            <a:chOff x="0" y="0"/>
            <a:chExt cx="9144000" cy="708025"/>
          </a:xfrm>
        </p:grpSpPr>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5" name="TextBox 34"/>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138257"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grpSp>
      <p:pic>
        <p:nvPicPr>
          <p:cNvPr id="18" name="Picture 6"/>
          <p:cNvPicPr>
            <a:picLocks noChangeAspect="1" noChangeArrowheads="1"/>
          </p:cNvPicPr>
          <p:nvPr/>
        </p:nvPicPr>
        <p:blipFill>
          <a:blip r:embed="rId3"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714348" y="2708275"/>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467544"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505351"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505352"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pic>
        <p:nvPicPr>
          <p:cNvPr id="2050" name="Picture 2" descr="D:\找图\新视野读写2\徐晨买图\徐晨买图\U2\161842635.jpg"/>
          <p:cNvPicPr>
            <a:picLocks noChangeAspect="1" noChangeArrowheads="1"/>
          </p:cNvPicPr>
          <p:nvPr/>
        </p:nvPicPr>
        <p:blipFill>
          <a:blip r:embed="rId13" cstate="print"/>
          <a:srcRect/>
          <a:stretch>
            <a:fillRect/>
          </a:stretch>
        </p:blipFill>
        <p:spPr bwMode="auto">
          <a:xfrm>
            <a:off x="4746653" y="3500438"/>
            <a:ext cx="3825875" cy="2551112"/>
          </a:xfrm>
          <a:prstGeom prst="rect">
            <a:avLst/>
          </a:prstGeom>
          <a:ln>
            <a:noFill/>
          </a:ln>
          <a:effectLst>
            <a:outerShdw blurRad="292100" dist="139700" dir="2700000" algn="tl" rotWithShape="0">
              <a:srgbClr val="333333">
                <a:alpha val="65000"/>
              </a:srgbClr>
            </a:outerShdw>
          </a:effectLst>
        </p:spPr>
      </p:pic>
      <p:pic>
        <p:nvPicPr>
          <p:cNvPr id="2051" name="Picture 3" descr="D:\找图\新视野读写2\徐晨买图\徐晨买图\U2\79325731.jpg"/>
          <p:cNvPicPr>
            <a:picLocks noChangeAspect="1" noChangeArrowheads="1"/>
          </p:cNvPicPr>
          <p:nvPr/>
        </p:nvPicPr>
        <p:blipFill>
          <a:blip r:embed="rId14" cstate="print"/>
          <a:srcRect/>
          <a:stretch>
            <a:fillRect/>
          </a:stretch>
        </p:blipFill>
        <p:spPr bwMode="auto">
          <a:xfrm>
            <a:off x="6210795" y="1600200"/>
            <a:ext cx="2361733" cy="15750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971600" y="1731229"/>
            <a:ext cx="2700338" cy="461665"/>
          </a:xfrm>
          <a:prstGeom prst="rect">
            <a:avLst/>
          </a:prstGeom>
          <a:noFill/>
          <a:ln w="9525">
            <a:noFill/>
            <a:miter lim="800000"/>
            <a:headEnd/>
            <a:tailEnd/>
          </a:ln>
        </p:spPr>
        <p:txBody>
          <a:bodyPr wrap="square">
            <a:spAutoFit/>
          </a:bodyPr>
          <a:lstStyle/>
          <a:p>
            <a:pPr lvl="0"/>
            <a:r>
              <a:rPr lang="zh-CN" altLang="zh-CN" sz="2400" b="1" dirty="0" smtClean="0">
                <a:solidFill>
                  <a:srgbClr val="000000"/>
                </a:solidFill>
                <a:latin typeface="华文楷体" pitchFamily="2" charset="-122"/>
                <a:ea typeface="华文楷体" pitchFamily="2" charset="-122"/>
              </a:rPr>
              <a:t>主修（某一）科目</a:t>
            </a:r>
          </a:p>
        </p:txBody>
      </p:sp>
      <p:sp>
        <p:nvSpPr>
          <p:cNvPr id="13" name="文本框 5"/>
          <p:cNvSpPr txBox="1"/>
          <p:nvPr/>
        </p:nvSpPr>
        <p:spPr>
          <a:xfrm>
            <a:off x="952453" y="4362451"/>
            <a:ext cx="5635772"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rPr>
              <a:t>(the high demand for / computer science</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81084" y="4786322"/>
            <a:ext cx="6977953" cy="1828193"/>
          </a:xfrm>
          <a:prstGeom prst="rect">
            <a:avLst/>
          </a:prstGeom>
          <a:noFill/>
          <a:ln w="9525">
            <a:noFill/>
            <a:miter lim="800000"/>
            <a:headEnd/>
            <a:tailEnd/>
          </a:ln>
        </p:spPr>
        <p:txBody>
          <a:bodyPr wrap="square">
            <a:spAutoFit/>
          </a:bodyPr>
          <a:lstStyle/>
          <a:p>
            <a:r>
              <a:rPr kumimoji="1" lang="en-US" altLang="zh-CN" sz="2400" dirty="0" smtClean="0">
                <a:latin typeface="Helvetica"/>
              </a:rPr>
              <a:t>The high demand for persons with knowledge about computers is why I chose to </a:t>
            </a:r>
            <a:r>
              <a:rPr kumimoji="1" lang="en-US" altLang="zh-CN" sz="2400" b="1" i="1" dirty="0" smtClean="0">
                <a:solidFill>
                  <a:srgbClr val="FF6600"/>
                </a:solidFill>
                <a:latin typeface="Helvetica"/>
              </a:rPr>
              <a:t>major in </a:t>
            </a:r>
            <a:r>
              <a:rPr kumimoji="1" lang="en-US" altLang="zh-CN" sz="2400" dirty="0" smtClean="0">
                <a:latin typeface="Helvetica"/>
              </a:rPr>
              <a:t>computer science at the university.  </a:t>
            </a:r>
            <a:endParaRPr kumimoji="1" lang="zh-CN" altLang="zh-CN" sz="2400" dirty="0" smtClean="0">
              <a:latin typeface="Helvetica"/>
            </a:endParaRPr>
          </a:p>
          <a:p>
            <a:pPr>
              <a:lnSpc>
                <a:spcPct val="120000"/>
              </a:lnSpc>
              <a:spcBef>
                <a:spcPct val="50000"/>
              </a:spcBef>
            </a:pPr>
            <a:endParaRPr kumimoji="1" lang="en-US" altLang="zh-CN" sz="2400" dirty="0">
              <a:latin typeface="Helvetica"/>
            </a:endParaRPr>
          </a:p>
        </p:txBody>
      </p:sp>
      <p:sp>
        <p:nvSpPr>
          <p:cNvPr id="16" name="TextBox 15"/>
          <p:cNvSpPr txBox="1"/>
          <p:nvPr/>
        </p:nvSpPr>
        <p:spPr>
          <a:xfrm>
            <a:off x="5357852" y="1712421"/>
            <a:ext cx="1712874" cy="492443"/>
          </a:xfrm>
          <a:prstGeom prst="rect">
            <a:avLst/>
          </a:prstGeom>
          <a:noFill/>
        </p:spPr>
        <p:txBody>
          <a:bodyPr wrap="square">
            <a:spAutoFit/>
          </a:bodyPr>
          <a:lstStyle/>
          <a:p>
            <a:pPr fontAlgn="auto">
              <a:spcBef>
                <a:spcPct val="50000"/>
              </a:spcBef>
              <a:spcAft>
                <a:spcPts val="0"/>
              </a:spcAft>
              <a:defRPr/>
            </a:pPr>
            <a:r>
              <a:rPr lang="en-US" altLang="zh-CN" sz="2600" b="1" dirty="0" smtClean="0">
                <a:latin typeface="Helvetica"/>
              </a:rPr>
              <a:t>major in</a:t>
            </a:r>
          </a:p>
        </p:txBody>
      </p:sp>
      <p:sp>
        <p:nvSpPr>
          <p:cNvPr id="2" name="TextBox 1"/>
          <p:cNvSpPr txBox="1"/>
          <p:nvPr/>
        </p:nvSpPr>
        <p:spPr>
          <a:xfrm>
            <a:off x="3716338"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3146420"/>
            <a:ext cx="6429422" cy="1200329"/>
          </a:xfrm>
          <a:prstGeom prst="rect">
            <a:avLst/>
          </a:prstGeom>
          <a:noFill/>
          <a:ln w="9525">
            <a:noFill/>
            <a:miter lim="800000"/>
            <a:headEnd/>
            <a:tailEnd/>
          </a:ln>
        </p:spPr>
        <p:txBody>
          <a:bodyPr wrap="square">
            <a:spAutoFit/>
          </a:bodyPr>
          <a:lstStyle/>
          <a:p>
            <a:r>
              <a:rPr lang="zh-CN" altLang="zh-CN" sz="2400" dirty="0" smtClean="0">
                <a:latin typeface="华文行楷" pitchFamily="2" charset="-122"/>
                <a:ea typeface="华文行楷" pitchFamily="2" charset="-122"/>
              </a:rPr>
              <a:t>对具有电脑知识人才的高需求是我选择在大学主修计算机科学的原因。</a:t>
            </a:r>
          </a:p>
          <a:p>
            <a:endParaRPr lang="zh-CN" altLang="en-US" sz="2400" dirty="0">
              <a:latin typeface="华文行楷" pitchFamily="2" charset="-122"/>
              <a:ea typeface="华文行楷" pitchFamily="2" charset="-122"/>
            </a:endParaRPr>
          </a:p>
        </p:txBody>
      </p:sp>
      <p:sp>
        <p:nvSpPr>
          <p:cNvPr id="25" name="TextBox 24"/>
          <p:cNvSpPr txBox="1"/>
          <p:nvPr/>
        </p:nvSpPr>
        <p:spPr>
          <a:xfrm>
            <a:off x="92866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6"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7"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611560" y="1681644"/>
            <a:ext cx="3159151" cy="46166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pitchFamily="2" charset="-122"/>
                <a:ea typeface="华文楷体" pitchFamily="2" charset="-122"/>
              </a:rPr>
              <a:t>连续发生；接连发生</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71604" y="4467533"/>
            <a:ext cx="5499121"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an accomplished athlete </a:t>
            </a:r>
            <a:r>
              <a:rPr lang="en-US" altLang="zh-CN" sz="2400" dirty="0"/>
              <a:t>/ </a:t>
            </a:r>
            <a:r>
              <a:rPr lang="en-US" altLang="zh-CN" sz="2400" dirty="0" smtClean="0"/>
              <a:t>championship</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1571604" y="5030088"/>
            <a:ext cx="6300788" cy="1384995"/>
          </a:xfrm>
          <a:prstGeom prst="rect">
            <a:avLst/>
          </a:prstGeom>
          <a:noFill/>
          <a:ln w="9525">
            <a:noFill/>
            <a:miter lim="800000"/>
            <a:headEnd/>
            <a:tailEnd/>
          </a:ln>
        </p:spPr>
        <p:txBody>
          <a:bodyPr>
            <a:spAutoFit/>
          </a:bodyPr>
          <a:lstStyle/>
          <a:p>
            <a:r>
              <a:rPr kumimoji="1" lang="en-US" altLang="zh-CN" sz="2400" dirty="0" smtClean="0">
                <a:latin typeface="Helvetica"/>
              </a:rPr>
              <a:t>She is an accomplished athlete and won the championship four times </a:t>
            </a:r>
            <a:r>
              <a:rPr kumimoji="1" lang="en-US" altLang="zh-CN" sz="2400" b="1" i="1" dirty="0" smtClean="0">
                <a:solidFill>
                  <a:srgbClr val="FF6600"/>
                </a:solidFill>
                <a:latin typeface="Helvetica"/>
              </a:rPr>
              <a:t>in succession</a:t>
            </a:r>
            <a:r>
              <a:rPr kumimoji="1" lang="en-US" altLang="zh-CN" sz="2400" dirty="0" smtClean="0">
                <a:latin typeface="Helvetica"/>
              </a:rPr>
              <a:t>. </a:t>
            </a:r>
            <a:endParaRPr kumimoji="1" lang="zh-CN" altLang="zh-CN" sz="2400" dirty="0" smtClean="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38763" y="1681644"/>
            <a:ext cx="3562350" cy="523220"/>
          </a:xfrm>
          <a:prstGeom prst="rect">
            <a:avLst/>
          </a:prstGeom>
          <a:noFill/>
          <a:ln w="9525" algn="ctr">
            <a:noFill/>
            <a:miter lim="800000"/>
            <a:headEnd/>
            <a:tailEnd/>
          </a:ln>
        </p:spPr>
        <p:txBody>
          <a:bodyPr>
            <a:spAutoFit/>
          </a:bodyPr>
          <a:lstStyle/>
          <a:p>
            <a:r>
              <a:rPr lang="zh-CN" altLang="zh-CN" sz="2800" b="1" dirty="0" smtClean="0"/>
              <a:t> </a:t>
            </a:r>
            <a:r>
              <a:rPr lang="en-US" altLang="zh-CN" sz="2600" b="1" dirty="0" smtClean="0">
                <a:latin typeface="Helvetica"/>
              </a:rPr>
              <a:t>in succession</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476375" y="3284984"/>
            <a:ext cx="6611917" cy="461665"/>
          </a:xfrm>
          <a:prstGeom prst="rect">
            <a:avLst/>
          </a:prstGeom>
          <a:noFill/>
          <a:ln w="9525">
            <a:noFill/>
            <a:miter lim="800000"/>
            <a:headEnd/>
            <a:tailEnd/>
          </a:ln>
        </p:spPr>
        <p:txBody>
          <a:bodyPr wrap="square">
            <a:spAutoFit/>
          </a:bodyPr>
          <a:lstStyle/>
          <a:p>
            <a:r>
              <a:rPr lang="zh-CN" altLang="zh-CN" sz="2400" dirty="0" smtClean="0">
                <a:latin typeface="华文行楷" pitchFamily="2" charset="-122"/>
                <a:ea typeface="华文行楷" pitchFamily="2" charset="-122"/>
              </a:rPr>
              <a:t>她是一个</a:t>
            </a:r>
            <a:r>
              <a:rPr lang="zh-CN" altLang="en-US" sz="2400" dirty="0" smtClean="0">
                <a:latin typeface="华文行楷" pitchFamily="2" charset="-122"/>
                <a:ea typeface="华文行楷" pitchFamily="2" charset="-122"/>
              </a:rPr>
              <a:t>颇有成就</a:t>
            </a:r>
            <a:r>
              <a:rPr lang="zh-CN" altLang="zh-CN" sz="2400" dirty="0" smtClean="0">
                <a:latin typeface="华文行楷" pitchFamily="2" charset="-122"/>
                <a:ea typeface="华文行楷" pitchFamily="2" charset="-122"/>
              </a:rPr>
              <a:t>的运动员，连续四次获得冠军。</a:t>
            </a:r>
          </a:p>
        </p:txBody>
      </p:sp>
      <p:sp>
        <p:nvSpPr>
          <p:cNvPr id="25" name="TextBox 24"/>
          <p:cNvSpPr txBox="1"/>
          <p:nvPr/>
        </p:nvSpPr>
        <p:spPr>
          <a:xfrm>
            <a:off x="1476375"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251652" y="1655803"/>
            <a:ext cx="1880188" cy="46166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pitchFamily="2" charset="-122"/>
                <a:ea typeface="华文楷体" pitchFamily="2" charset="-122"/>
              </a:rPr>
              <a:t>肯定会</a:t>
            </a:r>
          </a:p>
        </p:txBody>
      </p:sp>
      <p:sp>
        <p:nvSpPr>
          <p:cNvPr id="13" name="文本框 5"/>
          <p:cNvSpPr txBox="1"/>
          <p:nvPr/>
        </p:nvSpPr>
        <p:spPr>
          <a:xfrm>
            <a:off x="1177097" y="4453416"/>
            <a:ext cx="5267111"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try our best / gain</a:t>
            </a:r>
            <a:r>
              <a:rPr lang="zh-CN" altLang="en-US" sz="2400" dirty="0" smtClean="0"/>
              <a:t> </a:t>
            </a:r>
            <a:r>
              <a:rPr lang="en-US" altLang="zh-CN" sz="2400" dirty="0" smtClean="0"/>
              <a:t>something positive</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285852" y="4990470"/>
            <a:ext cx="6715172" cy="2308324"/>
          </a:xfrm>
          <a:prstGeom prst="rect">
            <a:avLst/>
          </a:prstGeom>
          <a:noFill/>
          <a:ln w="9525">
            <a:noFill/>
            <a:miter lim="800000"/>
            <a:headEnd/>
            <a:tailEnd/>
          </a:ln>
        </p:spPr>
        <p:txBody>
          <a:bodyPr wrap="square">
            <a:spAutoFit/>
          </a:bodyPr>
          <a:lstStyle/>
          <a:p>
            <a:r>
              <a:rPr kumimoji="1" lang="en-US" altLang="zh-CN" sz="2400" dirty="0" smtClean="0">
                <a:latin typeface="Helvetica"/>
              </a:rPr>
              <a:t>As long as we try our best we </a:t>
            </a:r>
            <a:r>
              <a:rPr kumimoji="1" lang="en-US" altLang="zh-CN" sz="2400" b="1" i="1" dirty="0" smtClean="0">
                <a:solidFill>
                  <a:srgbClr val="FF6600"/>
                </a:solidFill>
                <a:latin typeface="Helvetica"/>
              </a:rPr>
              <a:t>are bound to </a:t>
            </a:r>
            <a:r>
              <a:rPr kumimoji="1" lang="en-US" altLang="zh-CN" sz="2400" dirty="0" smtClean="0">
                <a:latin typeface="Helvetica"/>
              </a:rPr>
              <a:t>gain something positive from the experience whether we win or lose.</a:t>
            </a:r>
            <a:endParaRPr kumimoji="1" lang="zh-CN" altLang="zh-CN" sz="24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220072" y="1640413"/>
            <a:ext cx="253507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be bound to</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140968"/>
            <a:ext cx="6516688" cy="1200329"/>
          </a:xfrm>
          <a:prstGeom prst="rect">
            <a:avLst/>
          </a:prstGeom>
          <a:noFill/>
          <a:ln w="9525">
            <a:noFill/>
            <a:miter lim="800000"/>
            <a:headEnd/>
            <a:tailEnd/>
          </a:ln>
        </p:spPr>
        <p:txBody>
          <a:bodyPr>
            <a:spAutoFit/>
          </a:bodyPr>
          <a:lstStyle/>
          <a:p>
            <a:r>
              <a:rPr lang="zh-CN" altLang="zh-CN" sz="2400" dirty="0" smtClean="0">
                <a:latin typeface="华文行楷" pitchFamily="2" charset="-122"/>
                <a:ea typeface="华文行楷" pitchFamily="2" charset="-122"/>
              </a:rPr>
              <a:t>只要我们尽力而为，不管结果是输是赢，我们必定可以从这次经历中有所收获。</a:t>
            </a:r>
          </a:p>
          <a:p>
            <a:endParaRPr lang="zh-CN" altLang="en-US" sz="2400" dirty="0">
              <a:latin typeface="华文行楷" pitchFamily="2" charset="-122"/>
              <a:ea typeface="华文行楷" pitchFamily="2" charset="-122"/>
            </a:endParaRPr>
          </a:p>
        </p:txBody>
      </p:sp>
      <p:sp>
        <p:nvSpPr>
          <p:cNvPr id="25" name="TextBox 24"/>
          <p:cNvSpPr txBox="1"/>
          <p:nvPr/>
        </p:nvSpPr>
        <p:spPr>
          <a:xfrm>
            <a:off x="1214414" y="394466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87625" y="1649785"/>
            <a:ext cx="3027186" cy="41969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pitchFamily="2" charset="-122"/>
                <a:ea typeface="华文楷体" pitchFamily="2" charset="-122"/>
              </a:rPr>
              <a:t>支持；维护</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12885" y="4286256"/>
            <a:ext cx="3347147"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spare / embarrasment)</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941168"/>
            <a:ext cx="5978525" cy="830997"/>
          </a:xfrm>
          <a:prstGeom prst="rect">
            <a:avLst/>
          </a:prstGeom>
          <a:noFill/>
          <a:ln w="9525">
            <a:noFill/>
            <a:miter lim="800000"/>
            <a:headEnd/>
            <a:tailEnd/>
          </a:ln>
        </p:spPr>
        <p:txBody>
          <a:bodyPr wrap="square">
            <a:spAutoFit/>
          </a:bodyPr>
          <a:lstStyle/>
          <a:p>
            <a:r>
              <a:rPr kumimoji="1" lang="en-US" altLang="zh-CN" sz="2400" dirty="0" smtClean="0">
                <a:latin typeface="Helvetica"/>
              </a:rPr>
              <a:t>The boss </a:t>
            </a:r>
            <a:r>
              <a:rPr kumimoji="1" lang="en-US" altLang="zh-CN" sz="2400" b="1" i="1" dirty="0" smtClean="0">
                <a:solidFill>
                  <a:srgbClr val="FF6600"/>
                </a:solidFill>
                <a:latin typeface="Helvetica"/>
              </a:rPr>
              <a:t>stood up for</a:t>
            </a:r>
            <a:r>
              <a:rPr kumimoji="1" lang="en-US" altLang="zh-CN" sz="2400" dirty="0" smtClean="0">
                <a:latin typeface="Helvetica"/>
              </a:rPr>
              <a:t> me at the meeting, sparing me some embarrassment. </a:t>
            </a:r>
            <a:endParaRPr kumimoji="1" lang="zh-CN" altLang="zh-CN" sz="2400" dirty="0" smtClean="0">
              <a:latin typeface="Helvetica"/>
            </a:endParaRPr>
          </a:p>
        </p:txBody>
      </p:sp>
      <p:sp>
        <p:nvSpPr>
          <p:cNvPr id="16" name="TextBox 15"/>
          <p:cNvSpPr txBox="1">
            <a:spLocks noChangeArrowheads="1"/>
          </p:cNvSpPr>
          <p:nvPr/>
        </p:nvSpPr>
        <p:spPr bwMode="auto">
          <a:xfrm>
            <a:off x="5286380" y="1579176"/>
            <a:ext cx="2973388" cy="447675"/>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stand up for</a:t>
            </a:r>
            <a:endParaRPr lang="en-US" altLang="zh-CN" sz="2600" b="1" dirty="0">
              <a:latin typeface="Helvetica"/>
            </a:endParaRPr>
          </a:p>
        </p:txBody>
      </p:sp>
      <p:sp>
        <p:nvSpPr>
          <p:cNvPr id="2" name="TextBox 1"/>
          <p:cNvSpPr txBox="1"/>
          <p:nvPr/>
        </p:nvSpPr>
        <p:spPr>
          <a:xfrm>
            <a:off x="3643306"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31063"/>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老板</a:t>
            </a:r>
            <a:r>
              <a:rPr lang="zh-CN" altLang="zh-CN" sz="2400" dirty="0" smtClean="0">
                <a:latin typeface="华文行楷" pitchFamily="2" charset="-122"/>
                <a:ea typeface="华文行楷" pitchFamily="2" charset="-122"/>
              </a:rPr>
              <a:t>在会议上支持了我，使我免受了一些尴尬。</a:t>
            </a:r>
          </a:p>
          <a:p>
            <a:endParaRPr lang="en-US" altLang="zh-CN" sz="2400" dirty="0">
              <a:latin typeface="华文行楷" pitchFamily="2" charset="-122"/>
              <a:ea typeface="华文行楷" pitchFamily="2" charset="-122"/>
            </a:endParaRPr>
          </a:p>
        </p:txBody>
      </p:sp>
      <p:sp>
        <p:nvSpPr>
          <p:cNvPr id="25" name="TextBox 24"/>
          <p:cNvSpPr txBox="1"/>
          <p:nvPr/>
        </p:nvSpPr>
        <p:spPr>
          <a:xfrm>
            <a:off x="1493827"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827088" y="1640413"/>
            <a:ext cx="2630487" cy="461665"/>
          </a:xfrm>
          <a:prstGeom prst="rect">
            <a:avLst/>
          </a:prstGeom>
          <a:noFill/>
          <a:ln w="9525">
            <a:noFill/>
            <a:miter lim="800000"/>
            <a:headEnd/>
            <a:tailEnd/>
          </a:ln>
        </p:spPr>
        <p:txBody>
          <a:bodyPr>
            <a:spAutoFit/>
          </a:bodyPr>
          <a:lstStyle/>
          <a:p>
            <a:r>
              <a:rPr lang="zh-CN" altLang="zh-CN" sz="2400" b="1" dirty="0" smtClean="0">
                <a:solidFill>
                  <a:srgbClr val="000000"/>
                </a:solidFill>
                <a:latin typeface="华文楷体" pitchFamily="2" charset="-122"/>
                <a:ea typeface="华文楷体" pitchFamily="2" charset="-122"/>
              </a:rPr>
              <a:t>猜测；推测</a:t>
            </a:r>
          </a:p>
        </p:txBody>
      </p:sp>
      <p:sp>
        <p:nvSpPr>
          <p:cNvPr id="13" name="文本框 5"/>
          <p:cNvSpPr txBox="1"/>
          <p:nvPr/>
        </p:nvSpPr>
        <p:spPr>
          <a:xfrm>
            <a:off x="1331640" y="4357694"/>
            <a:ext cx="6312195"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the worker’s union / the company’s leadership</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331641" y="4941168"/>
            <a:ext cx="6312194" cy="2308324"/>
          </a:xfrm>
          <a:prstGeom prst="rect">
            <a:avLst/>
          </a:prstGeom>
          <a:noFill/>
          <a:ln w="9525">
            <a:noFill/>
            <a:miter lim="800000"/>
            <a:headEnd/>
            <a:tailEnd/>
          </a:ln>
        </p:spPr>
        <p:txBody>
          <a:bodyPr wrap="square">
            <a:spAutoFit/>
          </a:bodyPr>
          <a:lstStyle/>
          <a:p>
            <a:r>
              <a:rPr kumimoji="1" lang="en-US" altLang="zh-CN" sz="2400" dirty="0" smtClean="0">
                <a:latin typeface="Helvetica"/>
              </a:rPr>
              <a:t>It is too early to </a:t>
            </a:r>
            <a:r>
              <a:rPr kumimoji="1" lang="en-US" altLang="zh-CN" sz="2400" b="1" i="1" dirty="0" smtClean="0">
                <a:solidFill>
                  <a:srgbClr val="FF6600"/>
                </a:solidFill>
                <a:latin typeface="Helvetica"/>
              </a:rPr>
              <a:t>speculate about </a:t>
            </a:r>
            <a:r>
              <a:rPr kumimoji="1" lang="en-US" altLang="zh-CN" sz="2400" dirty="0" smtClean="0">
                <a:latin typeface="Helvetica"/>
              </a:rPr>
              <a:t>the outcome of the negotiations between the worker’s union and the company’s leadership. </a:t>
            </a:r>
            <a:endParaRPr kumimoji="1" lang="zh-CN" altLang="zh-CN" sz="24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162550" y="1640413"/>
            <a:ext cx="3767168" cy="492443"/>
          </a:xfrm>
          <a:prstGeom prst="rect">
            <a:avLst/>
          </a:prstGeom>
          <a:noFill/>
          <a:ln w="9525" algn="ctr">
            <a:noFill/>
            <a:miter lim="800000"/>
            <a:headEnd/>
            <a:tailEnd/>
          </a:ln>
        </p:spPr>
        <p:txBody>
          <a:bodyPr wrap="square">
            <a:spAutoFit/>
          </a:bodyPr>
          <a:lstStyle/>
          <a:p>
            <a:r>
              <a:rPr lang="en-US" altLang="zh-CN" sz="2400" b="1" dirty="0" smtClean="0"/>
              <a:t> </a:t>
            </a:r>
            <a:r>
              <a:rPr lang="en-US" altLang="zh-CN" sz="2600" b="1" dirty="0" smtClean="0">
                <a:latin typeface="Helvetica"/>
              </a:rPr>
              <a:t>speculate about/on</a:t>
            </a:r>
            <a:endParaRPr lang="en-US" altLang="zh-CN" sz="2600" b="1" dirty="0">
              <a:latin typeface="Helvetica"/>
            </a:endParaRP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331640" y="3283865"/>
            <a:ext cx="6804298" cy="461665"/>
          </a:xfrm>
          <a:prstGeom prst="rect">
            <a:avLst/>
          </a:prstGeom>
          <a:noFill/>
          <a:ln w="9525">
            <a:noFill/>
            <a:miter lim="800000"/>
            <a:headEnd/>
            <a:tailEnd/>
          </a:ln>
        </p:spPr>
        <p:txBody>
          <a:bodyPr wrap="square">
            <a:spAutoFit/>
          </a:bodyPr>
          <a:lstStyle/>
          <a:p>
            <a:r>
              <a:rPr lang="zh-CN" altLang="zh-CN" sz="2400" dirty="0" smtClean="0">
                <a:latin typeface="华文行楷" pitchFamily="2" charset="-122"/>
                <a:ea typeface="华文行楷" pitchFamily="2" charset="-122"/>
              </a:rPr>
              <a:t>要推测工会和资方之间的谈判结果，还为时过早。</a:t>
            </a:r>
          </a:p>
        </p:txBody>
      </p:sp>
      <p:sp>
        <p:nvSpPr>
          <p:cNvPr id="25" name="TextBox 24"/>
          <p:cNvSpPr txBox="1"/>
          <p:nvPr/>
        </p:nvSpPr>
        <p:spPr>
          <a:xfrm>
            <a:off x="1476375"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90538" y="2220168"/>
            <a:ext cx="8296304" cy="4521200"/>
          </a:xfrm>
          <a:prstGeom prst="rect">
            <a:avLst/>
          </a:prstGeom>
          <a:noFill/>
          <a:ln w="9525">
            <a:noFill/>
            <a:miter lim="800000"/>
            <a:headEnd/>
            <a:tailEnd/>
          </a:ln>
        </p:spPr>
      </p:pic>
      <p:sp>
        <p:nvSpPr>
          <p:cNvPr id="8" name="TextBox 7"/>
          <p:cNvSpPr txBox="1">
            <a:spLocks noChangeArrowheads="1"/>
          </p:cNvSpPr>
          <p:nvPr/>
        </p:nvSpPr>
        <p:spPr bwMode="auto">
          <a:xfrm>
            <a:off x="797025" y="1373867"/>
            <a:ext cx="3126903" cy="830997"/>
          </a:xfrm>
          <a:prstGeom prst="rect">
            <a:avLst/>
          </a:prstGeom>
          <a:noFill/>
          <a:ln w="9525">
            <a:noFill/>
            <a:miter lim="800000"/>
            <a:headEnd/>
            <a:tailEnd/>
          </a:ln>
        </p:spPr>
        <p:txBody>
          <a:bodyPr wrap="square">
            <a:spAutoFit/>
          </a:bodyPr>
          <a:lstStyle/>
          <a:p>
            <a:r>
              <a:rPr lang="zh-CN" altLang="zh-CN" sz="2400" b="1" dirty="0">
                <a:latin typeface="华文楷体" pitchFamily="2" charset="-122"/>
                <a:ea typeface="华文楷体" pitchFamily="2" charset="-122"/>
              </a:rPr>
              <a:t>赋予（某人或某物）以（某种性质）</a:t>
            </a:r>
            <a:endParaRPr lang="en-US" altLang="zh-CN" sz="2400" b="1" dirty="0">
              <a:latin typeface="华文楷体" pitchFamily="2" charset="-122"/>
              <a:ea typeface="华文楷体" pitchFamily="2" charset="-122"/>
            </a:endParaRPr>
          </a:p>
        </p:txBody>
      </p:sp>
      <p:sp>
        <p:nvSpPr>
          <p:cNvPr id="13" name="文本框 5"/>
          <p:cNvSpPr txBox="1"/>
          <p:nvPr/>
        </p:nvSpPr>
        <p:spPr>
          <a:xfrm>
            <a:off x="1475656" y="4500570"/>
            <a:ext cx="657229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critical thinking / the scope of many opportunities</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5036713"/>
            <a:ext cx="6572296" cy="2308324"/>
          </a:xfrm>
          <a:prstGeom prst="rect">
            <a:avLst/>
          </a:prstGeom>
          <a:noFill/>
          <a:ln w="9525">
            <a:noFill/>
            <a:miter lim="800000"/>
            <a:headEnd/>
            <a:tailEnd/>
          </a:ln>
        </p:spPr>
        <p:txBody>
          <a:bodyPr wrap="square">
            <a:spAutoFit/>
          </a:bodyPr>
          <a:lstStyle/>
          <a:p>
            <a:r>
              <a:rPr kumimoji="1" lang="en-US" altLang="zh-CN" sz="2400" dirty="0" smtClean="0">
                <a:latin typeface="Helvetica"/>
              </a:rPr>
              <a:t>Studying humanities </a:t>
            </a:r>
            <a:r>
              <a:rPr kumimoji="1" lang="en-US" altLang="zh-CN" sz="2400" b="1" i="1" dirty="0" smtClean="0">
                <a:solidFill>
                  <a:srgbClr val="FF6600"/>
                </a:solidFill>
                <a:latin typeface="Helvetica"/>
              </a:rPr>
              <a:t>invests you with </a:t>
            </a:r>
            <a:r>
              <a:rPr kumimoji="1" lang="en-US" altLang="zh-CN" sz="2400" dirty="0" smtClean="0">
                <a:latin typeface="Helvetica"/>
              </a:rPr>
              <a:t>critical thinking and provides you with the scope of many opportunities.</a:t>
            </a:r>
            <a:endParaRPr kumimoji="1" lang="zh-CN" altLang="zh-CN" sz="24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224492" y="1640413"/>
            <a:ext cx="356235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invest sb/sth with </a:t>
            </a:r>
            <a:r>
              <a:rPr lang="en-US" altLang="zh-CN" sz="2600" b="1" dirty="0" err="1" smtClean="0">
                <a:latin typeface="Helvetica"/>
              </a:rPr>
              <a:t>sth</a:t>
            </a:r>
            <a:r>
              <a:rPr lang="en-US" altLang="zh-CN" sz="2600" b="1" dirty="0" smtClean="0">
                <a:latin typeface="Helvetica"/>
              </a:rPr>
              <a:t>.</a:t>
            </a:r>
            <a:endParaRPr lang="en-US" altLang="zh-CN" sz="2600" b="1"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31063"/>
            <a:ext cx="6547786" cy="830997"/>
          </a:xfrm>
          <a:prstGeom prst="rect">
            <a:avLst/>
          </a:prstGeom>
          <a:noFill/>
          <a:ln w="9525">
            <a:noFill/>
            <a:miter lim="800000"/>
            <a:headEnd/>
            <a:tailEnd/>
          </a:ln>
        </p:spPr>
        <p:txBody>
          <a:bodyPr wrap="square">
            <a:spAutoFit/>
          </a:bodyPr>
          <a:lstStyle/>
          <a:p>
            <a:r>
              <a:rPr lang="zh-CN" altLang="zh-CN" sz="2400" dirty="0" smtClean="0">
                <a:latin typeface="华文行楷" pitchFamily="2" charset="-122"/>
                <a:ea typeface="华文行楷" pitchFamily="2" charset="-122"/>
              </a:rPr>
              <a:t>学习人文学科赋予你批判思维的能力，为你提供无限的机遇。</a:t>
            </a:r>
          </a:p>
        </p:txBody>
      </p:sp>
      <p:sp>
        <p:nvSpPr>
          <p:cNvPr id="25" name="TextBox 24"/>
          <p:cNvSpPr txBox="1"/>
          <p:nvPr/>
        </p:nvSpPr>
        <p:spPr>
          <a:xfrm>
            <a:off x="1476375" y="4000504"/>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683568" y="1671191"/>
            <a:ext cx="2992437" cy="46166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pitchFamily="2" charset="-122"/>
                <a:ea typeface="华文楷体" pitchFamily="2" charset="-122"/>
              </a:rPr>
              <a:t>可能</a:t>
            </a:r>
            <a:r>
              <a:rPr lang="en-US" altLang="zh-CN" sz="2400" b="1" dirty="0" smtClean="0">
                <a:solidFill>
                  <a:srgbClr val="000000"/>
                </a:solidFill>
                <a:latin typeface="华文楷体" pitchFamily="2" charset="-122"/>
                <a:ea typeface="华文楷体" pitchFamily="2" charset="-122"/>
              </a:rPr>
              <a:t>/</a:t>
            </a:r>
            <a:r>
              <a:rPr lang="zh-CN" altLang="zh-CN" sz="2400" b="1" dirty="0" smtClean="0">
                <a:solidFill>
                  <a:srgbClr val="000000"/>
                </a:solidFill>
                <a:latin typeface="华文楷体" pitchFamily="2" charset="-122"/>
                <a:ea typeface="华文楷体" pitchFamily="2" charset="-122"/>
              </a:rPr>
              <a:t>易于做某事</a:t>
            </a:r>
          </a:p>
        </p:txBody>
      </p:sp>
      <p:sp>
        <p:nvSpPr>
          <p:cNvPr id="13" name="文本框 5"/>
          <p:cNvSpPr txBox="1"/>
          <p:nvPr/>
        </p:nvSpPr>
        <p:spPr>
          <a:xfrm>
            <a:off x="1476375" y="4436546"/>
            <a:ext cx="295160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face up to / repeat</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581128"/>
            <a:ext cx="6643734" cy="1274195"/>
          </a:xfrm>
          <a:prstGeom prst="rect">
            <a:avLst/>
          </a:prstGeom>
          <a:noFill/>
          <a:ln w="9525">
            <a:noFill/>
            <a:miter lim="800000"/>
            <a:headEnd/>
            <a:tailEnd/>
          </a:ln>
        </p:spPr>
        <p:txBody>
          <a:bodyPr wrap="square">
            <a:spAutoFit/>
          </a:bodyPr>
          <a:lstStyle/>
          <a:p>
            <a:pPr>
              <a:lnSpc>
                <a:spcPct val="120000"/>
              </a:lnSpc>
              <a:spcBef>
                <a:spcPct val="50000"/>
              </a:spcBef>
            </a:pPr>
            <a:endParaRPr kumimoji="1" lang="en-US" altLang="zh-CN" sz="2400" dirty="0">
              <a:latin typeface="Helvetica"/>
            </a:endParaRPr>
          </a:p>
          <a:p>
            <a:r>
              <a:rPr kumimoji="1" lang="en-US" altLang="zh-CN" sz="2400" dirty="0" smtClean="0">
                <a:latin typeface="Helvetica"/>
              </a:rPr>
              <a:t>If you can’t face up to your mistake now, you </a:t>
            </a:r>
            <a:r>
              <a:rPr kumimoji="1" lang="en-US" altLang="zh-CN" sz="2400" b="1" i="1" dirty="0" smtClean="0">
                <a:solidFill>
                  <a:srgbClr val="FF6600"/>
                </a:solidFill>
                <a:latin typeface="Helvetica"/>
              </a:rPr>
              <a:t>are liable to </a:t>
            </a:r>
            <a:r>
              <a:rPr kumimoji="1" lang="en-US" altLang="zh-CN" sz="2400" dirty="0" smtClean="0">
                <a:latin typeface="Helvetica"/>
              </a:rPr>
              <a:t>repeat it in the future.   </a:t>
            </a:r>
            <a:endParaRPr kumimoji="1" lang="zh-CN" altLang="zh-CN" sz="2400" dirty="0" smtClean="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2427"/>
            <a:ext cx="6516688" cy="830997"/>
          </a:xfrm>
          <a:prstGeom prst="rect">
            <a:avLst/>
          </a:prstGeom>
          <a:noFill/>
          <a:ln w="9525">
            <a:noFill/>
            <a:miter lim="800000"/>
            <a:headEnd/>
            <a:tailEnd/>
          </a:ln>
        </p:spPr>
        <p:txBody>
          <a:bodyPr>
            <a:spAutoFit/>
          </a:bodyPr>
          <a:lstStyle/>
          <a:p>
            <a:r>
              <a:rPr lang="zh-CN" altLang="zh-CN" sz="2400" dirty="0" smtClean="0">
                <a:latin typeface="华文行楷" pitchFamily="2" charset="-122"/>
                <a:ea typeface="华文行楷" pitchFamily="2" charset="-122"/>
              </a:rPr>
              <a:t>如果现在你不能勇于面对自己的错误，那么将来有可能会重蹈覆辙。</a:t>
            </a:r>
          </a:p>
        </p:txBody>
      </p:sp>
      <p:sp>
        <p:nvSpPr>
          <p:cNvPr id="25" name="TextBox 24"/>
          <p:cNvSpPr txBox="1"/>
          <p:nvPr/>
        </p:nvSpPr>
        <p:spPr>
          <a:xfrm>
            <a:off x="1476375" y="401667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083153" y="1599753"/>
            <a:ext cx="3981450" cy="492443"/>
          </a:xfrm>
          <a:prstGeom prst="rect">
            <a:avLst/>
          </a:prstGeom>
          <a:noFill/>
          <a:ln w="9525">
            <a:noFill/>
            <a:miter lim="800000"/>
            <a:headEnd/>
            <a:tailEnd/>
          </a:ln>
        </p:spPr>
        <p:txBody>
          <a:bodyPr>
            <a:spAutoFit/>
          </a:bodyPr>
          <a:lstStyle/>
          <a:p>
            <a:pPr algn="ctr"/>
            <a:r>
              <a:rPr lang="en-US" altLang="zh-CN" sz="2600" b="1" dirty="0" smtClean="0">
                <a:latin typeface="Helvetica"/>
              </a:rPr>
              <a:t>be liable to do sth.</a:t>
            </a:r>
            <a:endParaRPr lang="zh-CN" altLang="en-US" sz="2600" b="1" dirty="0">
              <a:latin typeface="Helvetica"/>
            </a:endParaRPr>
          </a:p>
        </p:txBody>
      </p:sp>
      <p:pic>
        <p:nvPicPr>
          <p:cNvPr id="19"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6"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16000" y="1671191"/>
            <a:ext cx="2267202" cy="46166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pitchFamily="2" charset="-122"/>
                <a:ea typeface="华文楷体" pitchFamily="2" charset="-122"/>
              </a:rPr>
              <a:t>与……一起</a:t>
            </a:r>
          </a:p>
        </p:txBody>
      </p:sp>
      <p:sp>
        <p:nvSpPr>
          <p:cNvPr id="13" name="文本框 5"/>
          <p:cNvSpPr txBox="1"/>
          <p:nvPr/>
        </p:nvSpPr>
        <p:spPr>
          <a:xfrm>
            <a:off x="1571605" y="4572008"/>
            <a:ext cx="3500461"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go through /  a bad phase</a:t>
            </a:r>
            <a:r>
              <a:rPr kumimoji="1" lang="en-US" altLang="zh-CN" sz="2400" dirty="0" smtClean="0">
                <a:solidFill>
                  <a:srgbClr val="0D0A10"/>
                </a:solidFill>
                <a:latin typeface="Helvetica"/>
              </a:rPr>
              <a:t>)</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00166" y="5143512"/>
            <a:ext cx="6643734" cy="1938992"/>
          </a:xfrm>
          <a:prstGeom prst="rect">
            <a:avLst/>
          </a:prstGeom>
          <a:noFill/>
          <a:ln w="9525">
            <a:noFill/>
            <a:miter lim="800000"/>
            <a:headEnd/>
            <a:tailEnd/>
          </a:ln>
        </p:spPr>
        <p:txBody>
          <a:bodyPr wrap="square">
            <a:spAutoFit/>
          </a:bodyPr>
          <a:lstStyle/>
          <a:p>
            <a:r>
              <a:rPr kumimoji="1" lang="en-US" altLang="zh-CN" sz="2400" b="1" i="1" dirty="0" smtClean="0">
                <a:solidFill>
                  <a:srgbClr val="FF6600"/>
                </a:solidFill>
                <a:latin typeface="Helvetica"/>
              </a:rPr>
              <a:t>In company with </a:t>
            </a:r>
            <a:r>
              <a:rPr kumimoji="1" lang="en-US" altLang="zh-CN" sz="2400" dirty="0" smtClean="0">
                <a:latin typeface="Helvetica"/>
              </a:rPr>
              <a:t>the oil market, the US dollar went through a bad phase in 1986. </a:t>
            </a:r>
            <a:endParaRPr kumimoji="1" lang="zh-CN" altLang="zh-CN" sz="24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31063"/>
            <a:ext cx="5441944" cy="830997"/>
          </a:xfrm>
          <a:prstGeom prst="rect">
            <a:avLst/>
          </a:prstGeom>
          <a:noFill/>
          <a:ln w="9525">
            <a:noFill/>
            <a:miter lim="800000"/>
            <a:headEnd/>
            <a:tailEnd/>
          </a:ln>
        </p:spPr>
        <p:txBody>
          <a:bodyPr wrap="square">
            <a:spAutoFit/>
          </a:bodyPr>
          <a:lstStyle/>
          <a:p>
            <a:r>
              <a:rPr lang="zh-CN" altLang="zh-CN" sz="2400" dirty="0" smtClean="0">
                <a:latin typeface="华文行楷" pitchFamily="2" charset="-122"/>
                <a:ea typeface="华文行楷" pitchFamily="2" charset="-122"/>
              </a:rPr>
              <a:t>与石油市场一起，美元在</a:t>
            </a:r>
            <a:r>
              <a:rPr lang="en-US" altLang="zh-CN" sz="2400" dirty="0" smtClean="0">
                <a:latin typeface="华文行楷" pitchFamily="2" charset="-122"/>
                <a:ea typeface="华文行楷" pitchFamily="2" charset="-122"/>
              </a:rPr>
              <a:t>1986</a:t>
            </a:r>
            <a:r>
              <a:rPr lang="zh-CN" altLang="zh-CN" sz="2400" dirty="0" smtClean="0">
                <a:latin typeface="华文行楷" pitchFamily="2" charset="-122"/>
                <a:ea typeface="华文行楷" pitchFamily="2" charset="-122"/>
              </a:rPr>
              <a:t>年经历了一个艰难的时期。</a:t>
            </a:r>
          </a:p>
        </p:txBody>
      </p:sp>
      <p:sp>
        <p:nvSpPr>
          <p:cNvPr id="25" name="TextBox 24"/>
          <p:cNvSpPr txBox="1"/>
          <p:nvPr/>
        </p:nvSpPr>
        <p:spPr>
          <a:xfrm>
            <a:off x="1493827" y="407194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410201" y="1561352"/>
            <a:ext cx="3090889" cy="492443"/>
          </a:xfrm>
          <a:prstGeom prst="rect">
            <a:avLst/>
          </a:prstGeom>
          <a:noFill/>
          <a:ln w="9525">
            <a:noFill/>
            <a:miter lim="800000"/>
            <a:headEnd/>
            <a:tailEnd/>
          </a:ln>
        </p:spPr>
        <p:txBody>
          <a:bodyPr wrap="square">
            <a:spAutoFit/>
          </a:bodyPr>
          <a:lstStyle/>
          <a:p>
            <a:pPr algn="ctr"/>
            <a:r>
              <a:rPr lang="en-US" altLang="zh-CN" sz="2600" b="1" dirty="0" smtClean="0">
                <a:latin typeface="Helvetica"/>
              </a:rPr>
              <a:t>in company with</a:t>
            </a:r>
            <a:endParaRPr lang="en-US" altLang="zh-CN" sz="2600" b="1" dirty="0">
              <a:latin typeface="Helvetica"/>
            </a:endParaRPr>
          </a:p>
        </p:txBody>
      </p:sp>
      <p:pic>
        <p:nvPicPr>
          <p:cNvPr id="19"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14288" y="-27384"/>
            <a:ext cx="7115715" cy="1152525"/>
            <a:chOff x="-14288" y="-27384"/>
            <a:chExt cx="7115715" cy="1152525"/>
          </a:xfrm>
        </p:grpSpPr>
        <p:pic>
          <p:nvPicPr>
            <p:cNvPr id="16"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 xmlns:p14="http://schemas.microsoft.com/office/powerpoint/2010/main" val="2134717199"/>
              </p:ext>
            </p:extLst>
          </p:nvPr>
        </p:nvGraphicFramePr>
        <p:xfrm>
          <a:off x="357188" y="1285859"/>
          <a:ext cx="8501122" cy="4310884"/>
        </p:xfrm>
        <a:graphic>
          <a:graphicData uri="http://schemas.openxmlformats.org/drawingml/2006/table">
            <a:tbl>
              <a:tblPr firstRow="1" bandRow="1">
                <a:tableStyleId>{93296810-A885-4BE3-A3E7-6D5BEEA58F35}</a:tableStyleId>
              </a:tblPr>
              <a:tblGrid>
                <a:gridCol w="4857754"/>
                <a:gridCol w="3643368"/>
              </a:tblGrid>
              <a:tr h="647432">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1135669">
                <a:tc>
                  <a:txBody>
                    <a:bodyPr/>
                    <a:lstStyle/>
                    <a:p>
                      <a:pPr marL="268288" indent="-268288">
                        <a:lnSpc>
                          <a:spcPct val="100000"/>
                        </a:lnSpc>
                        <a:spcBef>
                          <a:spcPct val="50000"/>
                        </a:spcBef>
                        <a:buNone/>
                        <a:defRPr/>
                      </a:pPr>
                      <a:r>
                        <a:rPr kumimoji="1" lang="en-US" altLang="zh-CN" sz="2400" kern="1200" dirty="0" smtClean="0">
                          <a:solidFill>
                            <a:schemeClr val="dk1"/>
                          </a:solidFill>
                          <a:latin typeface="Helvetica"/>
                          <a:ea typeface="+mn-ea"/>
                          <a:cs typeface="+mn-cs"/>
                        </a:rPr>
                        <a:t>1.Sth. is/are more and more seen as … rather than …</a:t>
                      </a:r>
                      <a:endParaRPr kumimoji="1" lang="en-US" altLang="zh-CN" sz="2400" kern="1200" dirty="0">
                        <a:solidFill>
                          <a:schemeClr val="dk1"/>
                        </a:solidFill>
                        <a:latin typeface="Helvetica"/>
                        <a:ea typeface="+mn-ea"/>
                        <a:cs typeface="+mn-cs"/>
                      </a:endParaRPr>
                    </a:p>
                  </a:txBody>
                  <a:tcPr/>
                </a:tc>
                <a:tc>
                  <a:txBody>
                    <a:bodyPr/>
                    <a:lstStyle/>
                    <a:p>
                      <a:pPr>
                        <a:lnSpc>
                          <a:spcPct val="100000"/>
                        </a:lnSpc>
                        <a:spcBef>
                          <a:spcPct val="50000"/>
                        </a:spcBef>
                        <a:defRPr/>
                      </a:pPr>
                      <a:r>
                        <a:rPr kumimoji="1" lang="zh-CN" altLang="en-US" sz="2400" kern="1200" dirty="0" smtClean="0">
                          <a:solidFill>
                            <a:schemeClr val="dk1"/>
                          </a:solidFill>
                          <a:latin typeface="华文楷体" pitchFamily="2" charset="-122"/>
                          <a:ea typeface="华文楷体" pitchFamily="2" charset="-122"/>
                          <a:cs typeface="+mn-cs"/>
                        </a:rPr>
                        <a:t>用于表达“人</a:t>
                      </a:r>
                      <a:r>
                        <a:rPr kumimoji="1" lang="zh-CN" altLang="zh-CN" sz="2400" kern="1200" dirty="0" smtClean="0">
                          <a:solidFill>
                            <a:schemeClr val="dk1"/>
                          </a:solidFill>
                          <a:latin typeface="华文楷体" pitchFamily="2" charset="-122"/>
                          <a:ea typeface="华文楷体" pitchFamily="2" charset="-122"/>
                          <a:cs typeface="+mn-cs"/>
                        </a:rPr>
                        <a:t>们对某一事物的看法的变化</a:t>
                      </a:r>
                      <a:r>
                        <a:rPr kumimoji="1" lang="zh-CN" altLang="en-US" sz="2400" kern="1200" dirty="0" smtClean="0">
                          <a:solidFill>
                            <a:schemeClr val="dk1"/>
                          </a:solidFill>
                          <a:latin typeface="华文楷体" pitchFamily="2" charset="-122"/>
                          <a:ea typeface="华文楷体" pitchFamily="2" charset="-122"/>
                          <a:cs typeface="+mn-cs"/>
                        </a:rPr>
                        <a:t>”。</a:t>
                      </a:r>
                      <a:endParaRPr kumimoji="1" lang="en-US" altLang="zh-CN" sz="2400" kern="1200" dirty="0">
                        <a:solidFill>
                          <a:schemeClr val="dk1"/>
                        </a:solidFill>
                        <a:latin typeface="华文楷体" pitchFamily="2" charset="-122"/>
                        <a:ea typeface="华文楷体" pitchFamily="2" charset="-122"/>
                        <a:cs typeface="+mn-cs"/>
                      </a:endParaRPr>
                    </a:p>
                  </a:txBody>
                  <a:tcPr/>
                </a:tc>
              </a:tr>
              <a:tr h="1080120">
                <a:tc>
                  <a:txBody>
                    <a:bodyPr/>
                    <a:lstStyle/>
                    <a:p>
                      <a:pPr>
                        <a:lnSpc>
                          <a:spcPct val="100000"/>
                        </a:lnSpc>
                      </a:pPr>
                      <a:r>
                        <a:rPr kumimoji="1" lang="en-US" altLang="zh-CN" sz="2400" kern="1200" dirty="0" smtClean="0">
                          <a:solidFill>
                            <a:schemeClr val="dk1"/>
                          </a:solidFill>
                          <a:latin typeface="Helvetica"/>
                          <a:ea typeface="+mn-ea"/>
                          <a:cs typeface="+mn-cs"/>
                        </a:rPr>
                        <a:t>2. Once + N., sth. now …</a:t>
                      </a:r>
                      <a:endParaRPr kumimoji="1" lang="zh-CN" altLang="en-US" sz="24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zh-CN" altLang="zh-CN" sz="2400" kern="1200" dirty="0" smtClean="0">
                          <a:solidFill>
                            <a:schemeClr val="dk1"/>
                          </a:solidFill>
                          <a:latin typeface="华文楷体" pitchFamily="2" charset="-122"/>
                          <a:ea typeface="华文楷体" pitchFamily="2" charset="-122"/>
                          <a:cs typeface="+mn-cs"/>
                        </a:rPr>
                        <a:t>今昔对比</a:t>
                      </a:r>
                      <a:r>
                        <a:rPr kumimoji="1" lang="zh-CN" altLang="en-US" sz="2400" kern="1200" dirty="0" smtClean="0">
                          <a:solidFill>
                            <a:schemeClr val="dk1"/>
                          </a:solidFill>
                          <a:latin typeface="华文楷体" pitchFamily="2" charset="-122"/>
                          <a:ea typeface="华文楷体" pitchFamily="2" charset="-122"/>
                          <a:cs typeface="+mn-cs"/>
                        </a:rPr>
                        <a:t>”。 </a:t>
                      </a:r>
                    </a:p>
                    <a:p>
                      <a:pPr>
                        <a:lnSpc>
                          <a:spcPct val="100000"/>
                        </a:lnSpc>
                      </a:pPr>
                      <a:endParaRPr kumimoji="1" lang="zh-CN" altLang="en-US" sz="2400" kern="1200" dirty="0">
                        <a:solidFill>
                          <a:schemeClr val="dk1"/>
                        </a:solidFill>
                        <a:latin typeface="华文楷体" pitchFamily="2" charset="-122"/>
                        <a:ea typeface="华文楷体" pitchFamily="2" charset="-122"/>
                        <a:cs typeface="+mn-cs"/>
                      </a:endParaRPr>
                    </a:p>
                  </a:txBody>
                  <a:tcPr/>
                </a:tc>
              </a:tr>
              <a:tr h="1447663">
                <a:tc>
                  <a:txBody>
                    <a:bodyPr/>
                    <a:lstStyle/>
                    <a:p>
                      <a:pPr marL="361950" marR="0" indent="-36195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3. If sb. only do sth. / If sb. do sth. alone, it’s likely that … / sb. are liable to …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zh-CN" altLang="zh-CN" sz="2400" kern="1200" dirty="0" smtClean="0">
                          <a:solidFill>
                            <a:schemeClr val="dk1"/>
                          </a:solidFill>
                          <a:latin typeface="华文楷体" pitchFamily="2" charset="-122"/>
                          <a:ea typeface="华文楷体" pitchFamily="2" charset="-122"/>
                          <a:cs typeface="+mn-cs"/>
                        </a:rPr>
                        <a:t>如果只做……可能出现的后果</a:t>
                      </a:r>
                      <a:r>
                        <a:rPr kumimoji="1" lang="zh-CN" altLang="en-US" sz="2400" kern="1200" dirty="0" smtClean="0">
                          <a:solidFill>
                            <a:schemeClr val="dk1"/>
                          </a:solidFill>
                          <a:latin typeface="华文楷体" pitchFamily="2" charset="-122"/>
                          <a:ea typeface="华文楷体" pitchFamily="2" charset="-122"/>
                          <a:cs typeface="+mn-cs"/>
                        </a:rPr>
                        <a:t>”。</a:t>
                      </a:r>
                    </a:p>
                    <a:p>
                      <a:pPr>
                        <a:lnSpc>
                          <a:spcPct val="100000"/>
                        </a:lnSpc>
                      </a:pP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pic>
        <p:nvPicPr>
          <p:cNvPr id="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5" name="组合 4"/>
          <p:cNvGrpSpPr/>
          <p:nvPr/>
        </p:nvGrpSpPr>
        <p:grpSpPr>
          <a:xfrm>
            <a:off x="-14288" y="-27384"/>
            <a:ext cx="7444331" cy="1152525"/>
            <a:chOff x="-14288" y="-27384"/>
            <a:chExt cx="7444331" cy="1152525"/>
          </a:xfrm>
        </p:grpSpPr>
        <p:pic>
          <p:nvPicPr>
            <p:cNvPr id="6"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8" name="TextBox 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0" name="矩形 9"/>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92552"/>
          </a:xfrm>
          <a:prstGeom prst="rect">
            <a:avLst/>
          </a:prstGeom>
          <a:noFill/>
          <a:ln w="9525">
            <a:noFill/>
            <a:miter lim="800000"/>
            <a:headEnd/>
            <a:tailEnd/>
          </a:ln>
        </p:spPr>
        <p:txBody>
          <a:bodyPr>
            <a:spAutoFit/>
          </a:bodyPr>
          <a:lstStyle/>
          <a:p>
            <a:r>
              <a:rPr lang="zh-CN" altLang="zh-CN" sz="2600" dirty="0" smtClean="0">
                <a:latin typeface="华文行楷" pitchFamily="2" charset="-122"/>
                <a:ea typeface="华文行楷" pitchFamily="2" charset="-122"/>
              </a:rPr>
              <a:t>大学教育</a:t>
            </a:r>
            <a:r>
              <a:rPr lang="zh-CN" altLang="zh-CN" sz="2600" dirty="0" smtClean="0">
                <a:solidFill>
                  <a:srgbClr val="C00000"/>
                </a:solidFill>
                <a:latin typeface="华文行楷" pitchFamily="2" charset="-122"/>
                <a:ea typeface="华文行楷" pitchFamily="2" charset="-122"/>
              </a:rPr>
              <a:t>越来越被看成是</a:t>
            </a:r>
            <a:r>
              <a:rPr lang="zh-CN" altLang="zh-CN" sz="2600" dirty="0" smtClean="0">
                <a:latin typeface="华文行楷" pitchFamily="2" charset="-122"/>
                <a:ea typeface="华文行楷" pitchFamily="2" charset="-122"/>
              </a:rPr>
              <a:t>改善经济</a:t>
            </a:r>
            <a:r>
              <a:rPr lang="zh-CN" altLang="zh-CN" sz="2600" dirty="0" smtClean="0">
                <a:solidFill>
                  <a:srgbClr val="C00000"/>
                </a:solidFill>
                <a:latin typeface="华文行楷" pitchFamily="2" charset="-122"/>
                <a:ea typeface="华文行楷" pitchFamily="2" charset="-122"/>
              </a:rPr>
              <a:t>而不是</a:t>
            </a:r>
            <a:r>
              <a:rPr lang="zh-CN" altLang="en-US" sz="2600" dirty="0" smtClean="0">
                <a:latin typeface="华文行楷" pitchFamily="2" charset="-122"/>
                <a:ea typeface="华文行楷" pitchFamily="2" charset="-122"/>
              </a:rPr>
              <a:t>提升</a:t>
            </a:r>
            <a:r>
              <a:rPr lang="zh-CN" altLang="zh-CN" sz="2600" dirty="0" smtClean="0">
                <a:latin typeface="华文行楷" pitchFamily="2" charset="-122"/>
                <a:ea typeface="华文行楷" pitchFamily="2" charset="-122"/>
              </a:rPr>
              <a:t>人类</a:t>
            </a:r>
            <a:r>
              <a:rPr lang="zh-CN" altLang="en-US" sz="2600" dirty="0" smtClean="0">
                <a:latin typeface="华文行楷" pitchFamily="2" charset="-122"/>
                <a:ea typeface="华文行楷" pitchFamily="2" charset="-122"/>
              </a:rPr>
              <a:t>自身</a:t>
            </a:r>
            <a:r>
              <a:rPr lang="zh-CN" altLang="zh-CN" sz="2600" dirty="0" smtClean="0">
                <a:latin typeface="华文行楷" pitchFamily="2" charset="-122"/>
                <a:ea typeface="华文行楷" pitchFamily="2" charset="-122"/>
              </a:rPr>
              <a:t>的手段。</a:t>
            </a:r>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14166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744924"/>
            <a:ext cx="6088062" cy="2282676"/>
          </a:xfrm>
          <a:prstGeom prst="rect">
            <a:avLst/>
          </a:prstGeom>
          <a:noFill/>
          <a:ln w="9525">
            <a:noFill/>
            <a:miter lim="800000"/>
            <a:headEnd/>
            <a:tailEnd/>
          </a:ln>
        </p:spPr>
        <p:txBody>
          <a:bodyPr>
            <a:spAutoFit/>
          </a:bodyPr>
          <a:lstStyle/>
          <a:p>
            <a:r>
              <a:rPr lang="en-US" altLang="zh-CN" sz="2600" dirty="0" smtClean="0">
                <a:latin typeface="Helvetica"/>
              </a:rPr>
              <a:t>… a college education </a:t>
            </a:r>
            <a:r>
              <a:rPr lang="en-US" altLang="zh-CN" sz="2600" b="1" dirty="0" smtClean="0">
                <a:solidFill>
                  <a:srgbClr val="FF6600"/>
                </a:solidFill>
                <a:latin typeface="Helvetica"/>
              </a:rPr>
              <a:t>is more and more seen as </a:t>
            </a:r>
            <a:r>
              <a:rPr lang="en-US" altLang="zh-CN" sz="2600" dirty="0" smtClean="0">
                <a:latin typeface="Helvetica"/>
              </a:rPr>
              <a:t>a means for economic betterment </a:t>
            </a:r>
            <a:r>
              <a:rPr lang="en-US" altLang="zh-CN" sz="2600" b="1" dirty="0" smtClean="0">
                <a:solidFill>
                  <a:srgbClr val="FF6600"/>
                </a:solidFill>
                <a:latin typeface="Helvetica"/>
              </a:rPr>
              <a:t>rather than</a:t>
            </a:r>
            <a:r>
              <a:rPr lang="en-US" altLang="zh-CN" sz="2600" dirty="0" smtClean="0">
                <a:latin typeface="Helvetica"/>
              </a:rPr>
              <a:t> a means for human betterment. (Line 3, Para.2</a:t>
            </a:r>
            <a:r>
              <a:rPr lang="en-US" altLang="zh-CN" sz="2600" dirty="0">
                <a:latin typeface="Helvetica"/>
              </a:rPr>
              <a:t>)</a:t>
            </a:r>
            <a:endParaRPr lang="zh-CN" altLang="zh-CN" sz="2600" dirty="0" smtClean="0">
              <a:latin typeface="Helvetica"/>
            </a:endParaRPr>
          </a:p>
          <a:p>
            <a:pPr>
              <a:lnSpc>
                <a:spcPts val="2800"/>
              </a:lnSpc>
              <a:spcBef>
                <a:spcPct val="50000"/>
              </a:spcBef>
            </a:pPr>
            <a:endParaRPr lang="en-US" altLang="zh-CN" sz="26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1" name="组合 10"/>
          <p:cNvGrpSpPr/>
          <p:nvPr/>
        </p:nvGrpSpPr>
        <p:grpSpPr>
          <a:xfrm>
            <a:off x="-14288" y="-27384"/>
            <a:ext cx="7444331" cy="1152525"/>
            <a:chOff x="-14288" y="-27384"/>
            <a:chExt cx="7444331" cy="1152525"/>
          </a:xfrm>
        </p:grpSpPr>
        <p:pic>
          <p:nvPicPr>
            <p:cNvPr id="13"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5" name="TextBox 14">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643570" y="1071546"/>
            <a:ext cx="3605213"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3"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75" y="2743138"/>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25" y="4275149"/>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3"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48" y="5915817"/>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23" name="组合 22"/>
          <p:cNvGrpSpPr/>
          <p:nvPr/>
        </p:nvGrpSpPr>
        <p:grpSpPr>
          <a:xfrm>
            <a:off x="0" y="0"/>
            <a:ext cx="9144000" cy="708025"/>
            <a:chOff x="0" y="0"/>
            <a:chExt cx="9144000" cy="708025"/>
          </a:xfrm>
        </p:grpSpPr>
        <p:sp>
          <p:nvSpPr>
            <p:cNvPr id="24"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5" name="TextBox 24"/>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26" name="TextBox 35"/>
            <p:cNvSpPr txBox="1">
              <a:spLocks noChangeArrowheads="1"/>
            </p:cNvSpPr>
            <p:nvPr/>
          </p:nvSpPr>
          <p:spPr bwMode="auto">
            <a:xfrm>
              <a:off x="160338" y="306388"/>
              <a:ext cx="1053878" cy="338554"/>
            </a:xfrm>
            <a:prstGeom prst="rect">
              <a:avLst/>
            </a:prstGeom>
            <a:noFill/>
            <a:ln w="9525">
              <a:noFill/>
              <a:miter lim="800000"/>
              <a:headEnd/>
              <a:tailEnd/>
            </a:ln>
          </p:spPr>
          <p:txBody>
            <a:bodyPr wrap="none">
              <a:spAutoFit/>
            </a:bodyPr>
            <a:lstStyle/>
            <a:p>
              <a:r>
                <a:rPr lang="en-US" altLang="zh-CN" sz="1600" i="1" dirty="0" smtClean="0">
                  <a:latin typeface="Helvetica"/>
                  <a:ea typeface="Helvetica Neue"/>
                  <a:cs typeface="Helvetica Neue"/>
                </a:rPr>
                <a:t>Section A</a:t>
              </a:r>
              <a:endParaRPr lang="en-US" altLang="zh-CN" sz="1600" i="1" dirty="0">
                <a:latin typeface="Helvetica"/>
                <a:ea typeface="Helvetica Neue"/>
                <a:cs typeface="Helvetica Neue"/>
              </a:endParaRPr>
            </a:p>
          </p:txBody>
        </p:sp>
      </p:grpSp>
      <p:pic>
        <p:nvPicPr>
          <p:cNvPr id="19" name="Picture 1" descr="D:\已买图\物品\TWM0636331749_566X849.jpg"/>
          <p:cNvPicPr>
            <a:picLocks noChangeAspect="1" noChangeArrowheads="1"/>
          </p:cNvPicPr>
          <p:nvPr/>
        </p:nvPicPr>
        <p:blipFill>
          <a:blip r:embed="rId9"/>
          <a:srcRect/>
          <a:stretch>
            <a:fillRect/>
          </a:stretch>
        </p:blipFill>
        <p:spPr bwMode="auto">
          <a:xfrm>
            <a:off x="0" y="2405680"/>
            <a:ext cx="2968214" cy="4452320"/>
          </a:xfrm>
          <a:prstGeom prst="rect">
            <a:avLst/>
          </a:prstGeom>
          <a:noFill/>
        </p:spPr>
      </p:pic>
    </p:spTree>
    <p:extLst>
      <p:ext uri="{BB962C8B-B14F-4D97-AF65-F5344CB8AC3E}">
        <p14:creationId xmlns="" xmlns:p14="http://schemas.microsoft.com/office/powerpoint/2010/main"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1169551"/>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Sth. is/are</a:t>
            </a:r>
            <a:r>
              <a:rPr lang="en-US" altLang="zh-CN" sz="2600" b="1" dirty="0" smtClean="0">
                <a:solidFill>
                  <a:srgbClr val="E46C0A"/>
                </a:solidFill>
                <a:latin typeface="Helvetica"/>
                <a:ea typeface="华文行楷" pitchFamily="2" charset="-122"/>
              </a:rPr>
              <a:t> more and more seen as … rather than …</a:t>
            </a:r>
            <a:endParaRPr lang="zh-CN" altLang="zh-CN" sz="2600" b="1" dirty="0" smtClean="0">
              <a:solidFill>
                <a:srgbClr val="E46C0A"/>
              </a:solidFill>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10478"/>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a:t>
            </a:r>
            <a:r>
              <a:rPr lang="zh-CN" altLang="zh-CN" sz="2600" dirty="0" smtClean="0">
                <a:solidFill>
                  <a:srgbClr val="71AE0E"/>
                </a:solidFill>
                <a:latin typeface="华文行楷" pitchFamily="2" charset="-122"/>
                <a:ea typeface="华文行楷" pitchFamily="2" charset="-122"/>
              </a:rPr>
              <a:t>人们对某一事物的看法的变化</a:t>
            </a:r>
            <a:r>
              <a:rPr lang="zh-CN" altLang="en-US" sz="2600" dirty="0" smtClean="0">
                <a:solidFill>
                  <a:srgbClr val="71AE0E"/>
                </a:solidFill>
                <a:latin typeface="华文行楷" pitchFamily="2" charset="-122"/>
                <a:ea typeface="华文行楷" pitchFamily="2" charset="-122"/>
              </a:rPr>
              <a:t>”</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pic>
        <p:nvPicPr>
          <p:cNvPr id="1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3" name="组合 12"/>
          <p:cNvGrpSpPr/>
          <p:nvPr/>
        </p:nvGrpSpPr>
        <p:grpSpPr>
          <a:xfrm>
            <a:off x="-14288" y="-27384"/>
            <a:ext cx="7444331" cy="1152525"/>
            <a:chOff x="-14288" y="-27384"/>
            <a:chExt cx="7444331" cy="1152525"/>
          </a:xfrm>
        </p:grpSpPr>
        <p:pic>
          <p:nvPicPr>
            <p:cNvPr id="15" name="Picture 2"/>
            <p:cNvPicPr>
              <a:picLocks noChangeAspect="1" noChangeArrowheads="1"/>
            </p:cNvPicPr>
            <p:nvPr/>
          </p:nvPicPr>
          <p:blipFill>
            <a:blip r:embed="rId6"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7"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714480" y="3786190"/>
            <a:ext cx="5881856" cy="461665"/>
          </a:xfrm>
          <a:prstGeom prst="rect">
            <a:avLst/>
          </a:prstGeom>
          <a:solidFill>
            <a:srgbClr val="FFC000"/>
          </a:solidFill>
          <a:effectLst>
            <a:softEdge rad="127000"/>
          </a:effectLst>
        </p:spPr>
        <p:txBody>
          <a:bodyPr wrap="square" rtlCol="0">
            <a:spAutoFit/>
          </a:bodyPr>
          <a:lstStyle/>
          <a:p>
            <a:r>
              <a:rPr lang="en-US" altLang="zh-CN" sz="2400" dirty="0" smtClean="0"/>
              <a:t>(developing one’s identity / curriculum</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204864"/>
            <a:ext cx="6515850" cy="1016817"/>
          </a:xfrm>
          <a:prstGeom prst="rect">
            <a:avLst/>
          </a:prstGeom>
          <a:noFill/>
        </p:spPr>
        <p:txBody>
          <a:bodyPr wrap="square" rtlCol="0">
            <a:spAutoFit/>
          </a:bodyPr>
          <a:lstStyle/>
          <a:p>
            <a:pPr lvl="0" fontAlgn="base">
              <a:lnSpc>
                <a:spcPct val="135000"/>
              </a:lnSpc>
              <a:spcBef>
                <a:spcPct val="50000"/>
              </a:spcBef>
              <a:spcAft>
                <a:spcPct val="0"/>
              </a:spcAft>
              <a:defRPr/>
            </a:pPr>
            <a:r>
              <a:rPr lang="zh-CN" altLang="zh-CN" sz="2400" dirty="0" smtClean="0">
                <a:latin typeface="华文行楷" pitchFamily="2" charset="-122"/>
                <a:ea typeface="华文行楷" pitchFamily="2" charset="-122"/>
              </a:rPr>
              <a:t>大学的真正价值越来越被看作是发展学生的个人特质及社会技能，而非是大学课程本身。</a:t>
            </a:r>
            <a:endParaRPr lang="zh-CN" altLang="en-US" sz="2400" dirty="0">
              <a:latin typeface="华文行楷" pitchFamily="2" charset="-122"/>
              <a:ea typeface="华文行楷" pitchFamily="2" charset="-122"/>
            </a:endParaRPr>
          </a:p>
        </p:txBody>
      </p:sp>
      <p:sp>
        <p:nvSpPr>
          <p:cNvPr id="25" name="TextBox 24"/>
          <p:cNvSpPr txBox="1"/>
          <p:nvPr/>
        </p:nvSpPr>
        <p:spPr>
          <a:xfrm>
            <a:off x="1403648" y="329079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9562" y="4357694"/>
            <a:ext cx="6341075" cy="1528624"/>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latin typeface="Helvetica"/>
              </a:rPr>
              <a:t>The true value of college is </a:t>
            </a:r>
            <a:r>
              <a:rPr kumimoji="1" lang="en-US" altLang="zh-CN" sz="2400" b="1" i="1" dirty="0" smtClean="0">
                <a:solidFill>
                  <a:srgbClr val="FF6600"/>
                </a:solidFill>
                <a:latin typeface="Helvetica"/>
              </a:rPr>
              <a:t>more and more seen as</a:t>
            </a:r>
            <a:r>
              <a:rPr kumimoji="1" lang="en-US" altLang="zh-CN" sz="2400" dirty="0" smtClean="0">
                <a:latin typeface="Helvetica"/>
              </a:rPr>
              <a:t> developing the students’ identity and practicing social skills </a:t>
            </a:r>
            <a:r>
              <a:rPr kumimoji="1" lang="en-US" altLang="zh-CN" sz="2400" b="1" i="1" dirty="0" smtClean="0">
                <a:solidFill>
                  <a:srgbClr val="FF6600"/>
                </a:solidFill>
                <a:latin typeface="Helvetica"/>
              </a:rPr>
              <a:t>rather than</a:t>
            </a:r>
            <a:r>
              <a:rPr kumimoji="1" lang="en-US" altLang="zh-CN" sz="2400" dirty="0" smtClean="0">
                <a:latin typeface="Helvetica"/>
              </a:rPr>
              <a:t> learning the college curriculum. </a:t>
            </a: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 name="组合 9"/>
          <p:cNvGrpSpPr/>
          <p:nvPr/>
        </p:nvGrpSpPr>
        <p:grpSpPr>
          <a:xfrm>
            <a:off x="-14288" y="-27384"/>
            <a:ext cx="7444331" cy="1152525"/>
            <a:chOff x="-14288" y="-27384"/>
            <a:chExt cx="7444331" cy="1152525"/>
          </a:xfrm>
        </p:grpSpPr>
        <p:pic>
          <p:nvPicPr>
            <p:cNvPr id="11"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16832"/>
            <a:ext cx="5976937" cy="1292662"/>
          </a:xfrm>
          <a:prstGeom prst="rect">
            <a:avLst/>
          </a:prstGeom>
          <a:noFill/>
          <a:ln w="9525">
            <a:noFill/>
            <a:miter lim="800000"/>
            <a:headEnd/>
            <a:tailEnd/>
          </a:ln>
        </p:spPr>
        <p:txBody>
          <a:bodyPr>
            <a:spAutoFit/>
          </a:bodyPr>
          <a:lstStyle/>
          <a:p>
            <a:r>
              <a:rPr lang="zh-CN" altLang="zh-CN" sz="2600" dirty="0" smtClean="0">
                <a:solidFill>
                  <a:srgbClr val="C00000"/>
                </a:solidFill>
                <a:latin typeface="华文行楷" pitchFamily="2" charset="-122"/>
                <a:ea typeface="华文行楷" pitchFamily="2" charset="-122"/>
              </a:rPr>
              <a:t>人文学</a:t>
            </a:r>
            <a:r>
              <a:rPr lang="zh-CN" altLang="en-US" sz="2600" dirty="0" smtClean="0">
                <a:solidFill>
                  <a:srgbClr val="C00000"/>
                </a:solidFill>
                <a:latin typeface="华文行楷" pitchFamily="2" charset="-122"/>
                <a:ea typeface="华文行楷" pitchFamily="2" charset="-122"/>
              </a:rPr>
              <a:t>科</a:t>
            </a:r>
            <a:r>
              <a:rPr lang="zh-CN" altLang="zh-CN" sz="2600" dirty="0" smtClean="0">
                <a:solidFill>
                  <a:srgbClr val="C00000"/>
                </a:solidFill>
                <a:latin typeface="华文行楷" pitchFamily="2" charset="-122"/>
                <a:ea typeface="华文行楷" pitchFamily="2" charset="-122"/>
              </a:rPr>
              <a:t>曾是</a:t>
            </a:r>
            <a:r>
              <a:rPr lang="zh-CN" altLang="zh-CN" sz="2600" dirty="0" smtClean="0">
                <a:latin typeface="华文行楷" pitchFamily="2" charset="-122"/>
                <a:ea typeface="华文行楷" pitchFamily="2" charset="-122"/>
              </a:rPr>
              <a:t>大学生活的</a:t>
            </a:r>
            <a:r>
              <a:rPr lang="zh-CN" altLang="en-US" sz="2600" dirty="0" smtClean="0">
                <a:latin typeface="华文行楷" pitchFamily="2" charset="-122"/>
                <a:ea typeface="华文行楷" pitchFamily="2" charset="-122"/>
              </a:rPr>
              <a:t>重要</a:t>
            </a:r>
            <a:r>
              <a:rPr lang="zh-CN" altLang="zh-CN" sz="2600" dirty="0" smtClean="0">
                <a:latin typeface="华文行楷" pitchFamily="2" charset="-122"/>
                <a:ea typeface="华文行楷" pitchFamily="2" charset="-122"/>
              </a:rPr>
              <a:t>支柱，</a:t>
            </a:r>
            <a:r>
              <a:rPr lang="zh-CN" altLang="zh-CN" sz="2600" dirty="0" smtClean="0">
                <a:solidFill>
                  <a:srgbClr val="C00000"/>
                </a:solidFill>
                <a:latin typeface="华文行楷" pitchFamily="2" charset="-122"/>
                <a:ea typeface="华文行楷" pitchFamily="2" charset="-122"/>
              </a:rPr>
              <a:t>而今</a:t>
            </a:r>
            <a:r>
              <a:rPr lang="zh-CN" altLang="en-US" sz="2600" dirty="0" smtClean="0">
                <a:latin typeface="华文行楷" pitchFamily="2" charset="-122"/>
                <a:ea typeface="华文行楷" pitchFamily="2" charset="-122"/>
              </a:rPr>
              <a:t>在学生们的大学游中却只是一个小</a:t>
            </a:r>
            <a:r>
              <a:rPr lang="zh-CN" altLang="zh-CN" sz="2600" dirty="0" smtClean="0">
                <a:latin typeface="华文行楷" pitchFamily="2" charset="-122"/>
                <a:ea typeface="华文行楷" pitchFamily="2" charset="-122"/>
              </a:rPr>
              <a:t>点缀。</a:t>
            </a:r>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248941"/>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140968"/>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844592"/>
            <a:ext cx="6383337" cy="1528624"/>
          </a:xfrm>
          <a:prstGeom prst="rect">
            <a:avLst/>
          </a:prstGeom>
          <a:noFill/>
          <a:ln w="9525">
            <a:noFill/>
            <a:miter lim="800000"/>
            <a:headEnd/>
            <a:tailEnd/>
          </a:ln>
        </p:spPr>
        <p:txBody>
          <a:bodyPr>
            <a:spAutoFit/>
          </a:bodyPr>
          <a:lstStyle/>
          <a:p>
            <a:pPr algn="just">
              <a:lnSpc>
                <a:spcPts val="2800"/>
              </a:lnSpc>
              <a:spcBef>
                <a:spcPct val="50000"/>
              </a:spcBef>
              <a:defRPr/>
            </a:pPr>
            <a:r>
              <a:rPr kumimoji="1" lang="en-US" altLang="zh-CN" sz="2800" i="1" dirty="0" smtClean="0">
                <a:solidFill>
                  <a:srgbClr val="FF6600"/>
                </a:solidFill>
                <a:latin typeface="Helvetica"/>
              </a:rPr>
              <a:t>Once</a:t>
            </a:r>
            <a:r>
              <a:rPr kumimoji="1" lang="en-US" altLang="zh-CN" sz="2800" dirty="0" smtClean="0">
                <a:latin typeface="Helvetica"/>
              </a:rPr>
              <a:t> the dominant pillars of university life, </a:t>
            </a:r>
            <a:r>
              <a:rPr kumimoji="1" lang="en-US" altLang="zh-CN" sz="2800" i="1" dirty="0" smtClean="0">
                <a:solidFill>
                  <a:srgbClr val="FF6600"/>
                </a:solidFill>
                <a:latin typeface="Helvetica"/>
              </a:rPr>
              <a:t>the humanities now </a:t>
            </a:r>
            <a:r>
              <a:rPr kumimoji="1" lang="en-US" altLang="zh-CN" sz="2800" dirty="0" smtClean="0">
                <a:latin typeface="Helvetica"/>
              </a:rPr>
              <a:t>play bit roles when students take their college tours. (Line 4, Para.3)</a:t>
            </a: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170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3" name="TextBox 12">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492443"/>
          </a:xfrm>
          <a:prstGeom prst="rect">
            <a:avLst/>
          </a:prstGeom>
          <a:noFill/>
          <a:ln w="9525">
            <a:noFill/>
            <a:miter lim="800000"/>
            <a:headEnd/>
            <a:tailEnd/>
          </a:ln>
        </p:spPr>
        <p:txBody>
          <a:bodyPr>
            <a:spAutoFit/>
          </a:bodyPr>
          <a:lstStyle/>
          <a:p>
            <a:r>
              <a:rPr lang="en-US" altLang="zh-CN" sz="2600" b="1" dirty="0" smtClean="0">
                <a:solidFill>
                  <a:srgbClr val="E46C0A"/>
                </a:solidFill>
                <a:latin typeface="Helvetica"/>
                <a:ea typeface="华文行楷" pitchFamily="2" charset="-122"/>
              </a:rPr>
              <a:t>Once </a:t>
            </a:r>
            <a:r>
              <a:rPr lang="en-US" altLang="zh-CN" sz="2600" b="1" dirty="0" smtClean="0">
                <a:latin typeface="Helvetica"/>
                <a:ea typeface="华文行楷" pitchFamily="2" charset="-122"/>
              </a:rPr>
              <a:t>+ N., sth. </a:t>
            </a:r>
            <a:r>
              <a:rPr lang="en-US" altLang="zh-CN" sz="2600" b="1" dirty="0" smtClean="0">
                <a:solidFill>
                  <a:srgbClr val="E46C0A"/>
                </a:solidFill>
                <a:latin typeface="Helvetica"/>
                <a:ea typeface="华文行楷" pitchFamily="2" charset="-122"/>
              </a:rPr>
              <a:t>now …</a:t>
            </a:r>
            <a:endParaRPr lang="zh-CN" altLang="zh-CN" sz="2600" b="1" dirty="0" smtClean="0">
              <a:solidFill>
                <a:srgbClr val="E46C0A"/>
              </a:solidFill>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68"/>
            <a:ext cx="6088062" cy="1610697"/>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 用于</a:t>
            </a:r>
            <a:r>
              <a:rPr lang="zh-CN" altLang="en-US" sz="2600" dirty="0">
                <a:latin typeface="华文行楷" pitchFamily="2" charset="-122"/>
                <a:ea typeface="华文行楷" pitchFamily="2" charset="-122"/>
              </a:rPr>
              <a:t>表</a:t>
            </a:r>
            <a:r>
              <a:rPr lang="zh-CN" altLang="en-US" sz="2600" dirty="0" smtClean="0">
                <a:latin typeface="华文行楷" pitchFamily="2" charset="-122"/>
                <a:ea typeface="华文行楷" pitchFamily="2" charset="-122"/>
              </a:rPr>
              <a:t>达</a:t>
            </a:r>
            <a:r>
              <a:rPr lang="zh-CN" altLang="zh-CN" sz="2600" dirty="0" smtClean="0">
                <a:solidFill>
                  <a:srgbClr val="71AE0E"/>
                </a:solidFill>
                <a:latin typeface="华文行楷" pitchFamily="2" charset="-122"/>
                <a:ea typeface="华文行楷" pitchFamily="2" charset="-122"/>
              </a:rPr>
              <a:t>“今昔对比”。</a:t>
            </a:r>
          </a:p>
          <a:p>
            <a:pPr>
              <a:lnSpc>
                <a:spcPts val="2800"/>
              </a:lnSpc>
              <a:spcBef>
                <a:spcPct val="50000"/>
              </a:spcBef>
            </a:pPr>
            <a:r>
              <a:rPr lang="zh-CN" altLang="en-US" sz="2600" dirty="0" smtClean="0">
                <a:latin typeface="Helvetica"/>
                <a:ea typeface="华文行楷" pitchFamily="2" charset="-122"/>
              </a:rPr>
              <a:t> </a:t>
            </a:r>
            <a:endParaRPr lang="zh-CN" altLang="en-US" sz="2600" dirty="0">
              <a:latin typeface="Helvetica"/>
              <a:ea typeface="华文行楷" pitchFamily="2" charset="-122"/>
            </a:endParaRP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1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3" name="组合 12"/>
          <p:cNvGrpSpPr/>
          <p:nvPr/>
        </p:nvGrpSpPr>
        <p:grpSpPr>
          <a:xfrm>
            <a:off x="-14288" y="-27384"/>
            <a:ext cx="7444331" cy="1152525"/>
            <a:chOff x="-14288" y="-27384"/>
            <a:chExt cx="7444331" cy="1152525"/>
          </a:xfrm>
        </p:grpSpPr>
        <p:pic>
          <p:nvPicPr>
            <p:cNvPr id="15" name="Picture 2"/>
            <p:cNvPicPr>
              <a:picLocks noChangeAspect="1" noChangeArrowheads="1"/>
            </p:cNvPicPr>
            <p:nvPr/>
          </p:nvPicPr>
          <p:blipFill>
            <a:blip r:embed="rId6"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7"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579564" y="3643314"/>
            <a:ext cx="477838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stunning scenic beauty / lie in ruins</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275484"/>
            <a:ext cx="6515850" cy="1503104"/>
          </a:xfrm>
          <a:prstGeom prst="rect">
            <a:avLst/>
          </a:prstGeom>
          <a:noFill/>
        </p:spPr>
        <p:txBody>
          <a:bodyPr wrap="square" rtlCol="0">
            <a:spAutoFit/>
          </a:bodyPr>
          <a:lstStyle/>
          <a:p>
            <a:r>
              <a:rPr lang="zh-CN" altLang="zh-CN" sz="2600" dirty="0" smtClean="0">
                <a:latin typeface="华文行楷" pitchFamily="2" charset="-122"/>
                <a:ea typeface="华文行楷" pitchFamily="2" charset="-122"/>
              </a:rPr>
              <a:t>这个村子曾经是一个风景秀美的地方，现在却因为地震变成一片废墟。</a:t>
            </a:r>
          </a:p>
          <a:p>
            <a:pPr fontAlgn="base">
              <a:lnSpc>
                <a:spcPct val="135000"/>
              </a:lnSpc>
              <a:spcBef>
                <a:spcPct val="50000"/>
              </a:spcBef>
              <a:spcAft>
                <a:spcPct val="0"/>
              </a:spcAft>
              <a:defRPr/>
            </a:pPr>
            <a:endParaRPr lang="zh-CN" altLang="en-US" sz="2400" dirty="0" smtClean="0">
              <a:latin typeface="华文行楷" pitchFamily="2" charset="-122"/>
              <a:ea typeface="华文行楷" pitchFamily="2" charset="-122"/>
            </a:endParaRPr>
          </a:p>
        </p:txBody>
      </p:sp>
      <p:sp>
        <p:nvSpPr>
          <p:cNvPr id="25" name="TextBox 24"/>
          <p:cNvSpPr txBox="1"/>
          <p:nvPr/>
        </p:nvSpPr>
        <p:spPr>
          <a:xfrm>
            <a:off x="1403648"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96684" y="4235990"/>
            <a:ext cx="6143668" cy="1713290"/>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i="1" dirty="0" smtClean="0">
                <a:solidFill>
                  <a:srgbClr val="FF0000"/>
                </a:solidFill>
                <a:latin typeface="Helvetica"/>
              </a:rPr>
              <a:t>Once</a:t>
            </a:r>
            <a:r>
              <a:rPr kumimoji="1" lang="en-US" altLang="zh-CN" sz="2400" dirty="0" smtClean="0">
                <a:latin typeface="Helvetica"/>
              </a:rPr>
              <a:t> a place with stunning scenic beauty, </a:t>
            </a:r>
            <a:r>
              <a:rPr kumimoji="1" lang="en-US" altLang="zh-CN" sz="2400" i="1" dirty="0" smtClean="0">
                <a:solidFill>
                  <a:srgbClr val="FF0000"/>
                </a:solidFill>
                <a:latin typeface="Helvetica"/>
              </a:rPr>
              <a:t>the village now </a:t>
            </a:r>
            <a:r>
              <a:rPr kumimoji="1" lang="en-US" altLang="zh-CN" sz="2400" dirty="0" smtClean="0">
                <a:latin typeface="Helvetica"/>
              </a:rPr>
              <a:t>lay in ruins because of the earthquake.</a:t>
            </a:r>
            <a:endParaRPr kumimoji="1" lang="zh-CN" altLang="zh-CN" sz="2400" dirty="0" smtClean="0">
              <a:latin typeface="Helvetica"/>
            </a:endParaRPr>
          </a:p>
          <a:p>
            <a:pPr algn="just">
              <a:lnSpc>
                <a:spcPts val="2800"/>
              </a:lnSpc>
              <a:spcBef>
                <a:spcPct val="50000"/>
              </a:spcBef>
              <a:defRPr/>
            </a:pPr>
            <a:endParaRPr kumimoji="1" lang="en-US" altLang="zh-CN" sz="2400" dirty="0" smtClean="0">
              <a:latin typeface="Helvetica"/>
            </a:endParaRP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 name="组合 9"/>
          <p:cNvGrpSpPr/>
          <p:nvPr/>
        </p:nvGrpSpPr>
        <p:grpSpPr>
          <a:xfrm>
            <a:off x="-14288" y="-27384"/>
            <a:ext cx="7444331" cy="1152525"/>
            <a:chOff x="-14288" y="-27384"/>
            <a:chExt cx="7444331" cy="1152525"/>
          </a:xfrm>
        </p:grpSpPr>
        <p:pic>
          <p:nvPicPr>
            <p:cNvPr id="11"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755577" y="1844824"/>
            <a:ext cx="7488832" cy="1200329"/>
          </a:xfrm>
          <a:prstGeom prst="rect">
            <a:avLst/>
          </a:prstGeom>
          <a:noFill/>
          <a:ln w="9525">
            <a:noFill/>
            <a:miter lim="800000"/>
            <a:headEnd/>
            <a:tailEnd/>
          </a:ln>
        </p:spPr>
        <p:txBody>
          <a:bodyPr wrap="square">
            <a:spAutoFit/>
          </a:bodyPr>
          <a:lstStyle/>
          <a:p>
            <a:pPr marL="180975" indent="-180975"/>
            <a:r>
              <a:rPr lang="en-US" altLang="zh-CN" sz="2400" b="1" dirty="0" smtClean="0">
                <a:latin typeface="华文行楷" pitchFamily="2" charset="-122"/>
                <a:ea typeface="华文行楷" pitchFamily="2" charset="-122"/>
              </a:rPr>
              <a:t>1.</a:t>
            </a:r>
            <a:r>
              <a:rPr lang="zh-CN" altLang="zh-CN" sz="2400" b="1" dirty="0" smtClean="0">
                <a:solidFill>
                  <a:srgbClr val="C00000"/>
                </a:solidFill>
                <a:latin typeface="华文行楷" pitchFamily="2" charset="-122"/>
                <a:ea typeface="华文行楷" pitchFamily="2" charset="-122"/>
              </a:rPr>
              <a:t>如果</a:t>
            </a:r>
            <a:r>
              <a:rPr lang="zh-CN" altLang="zh-CN" sz="2400" b="1" dirty="0" smtClean="0">
                <a:latin typeface="华文行楷" pitchFamily="2" charset="-122"/>
                <a:ea typeface="华文行楷" pitchFamily="2" charset="-122"/>
              </a:rPr>
              <a:t>我们</a:t>
            </a:r>
            <a:r>
              <a:rPr lang="zh-CN" altLang="zh-CN" sz="2400" b="1" dirty="0" smtClean="0">
                <a:solidFill>
                  <a:srgbClr val="C00000"/>
                </a:solidFill>
                <a:latin typeface="华文行楷" pitchFamily="2" charset="-122"/>
                <a:ea typeface="华文行楷" pitchFamily="2" charset="-122"/>
              </a:rPr>
              <a:t>仅</a:t>
            </a:r>
            <a:r>
              <a:rPr lang="zh-CN" altLang="zh-CN" sz="2400" b="1" dirty="0" smtClean="0">
                <a:latin typeface="华文行楷" pitchFamily="2" charset="-122"/>
                <a:ea typeface="华文行楷" pitchFamily="2" charset="-122"/>
              </a:rPr>
              <a:t>学习数学，我们</a:t>
            </a:r>
            <a:r>
              <a:rPr lang="zh-CN" altLang="zh-CN" sz="2400" b="1" dirty="0" smtClean="0">
                <a:solidFill>
                  <a:srgbClr val="C00000"/>
                </a:solidFill>
                <a:latin typeface="华文行楷" pitchFamily="2" charset="-122"/>
                <a:ea typeface="华文行楷" pitchFamily="2" charset="-122"/>
              </a:rPr>
              <a:t>很可能</a:t>
            </a:r>
            <a:r>
              <a:rPr lang="zh-CN" altLang="zh-CN" sz="2400" b="1" dirty="0" smtClean="0">
                <a:latin typeface="华文行楷" pitchFamily="2" charset="-122"/>
                <a:ea typeface="华文行楷" pitchFamily="2" charset="-122"/>
              </a:rPr>
              <a:t>只能申请数学家之类的工作。</a:t>
            </a:r>
          </a:p>
          <a:p>
            <a:r>
              <a:rPr lang="en-US" altLang="zh-CN" sz="2400" b="1" dirty="0" smtClean="0">
                <a:latin typeface="华文行楷" pitchFamily="2" charset="-122"/>
                <a:ea typeface="华文行楷" pitchFamily="2" charset="-122"/>
              </a:rPr>
              <a:t>2. </a:t>
            </a:r>
            <a:r>
              <a:rPr lang="zh-CN" altLang="zh-CN" sz="2400" b="1" dirty="0" smtClean="0">
                <a:latin typeface="华文行楷" pitchFamily="2" charset="-122"/>
                <a:ea typeface="华文行楷" pitchFamily="2" charset="-122"/>
              </a:rPr>
              <a:t>……</a:t>
            </a:r>
            <a:r>
              <a:rPr lang="zh-CN" altLang="zh-CN" sz="2400" b="1" dirty="0" smtClean="0">
                <a:solidFill>
                  <a:srgbClr val="C00000"/>
                </a:solidFill>
                <a:latin typeface="华文行楷" pitchFamily="2" charset="-122"/>
                <a:ea typeface="华文行楷" pitchFamily="2" charset="-122"/>
              </a:rPr>
              <a:t>如果</a:t>
            </a:r>
            <a:r>
              <a:rPr lang="zh-CN" altLang="zh-CN" sz="2400" b="1" dirty="0" smtClean="0">
                <a:latin typeface="华文行楷" pitchFamily="2" charset="-122"/>
                <a:ea typeface="华文行楷" pitchFamily="2" charset="-122"/>
              </a:rPr>
              <a:t>我们</a:t>
            </a:r>
            <a:r>
              <a:rPr lang="zh-CN" altLang="zh-CN" sz="2400" b="1" dirty="0" smtClean="0">
                <a:solidFill>
                  <a:srgbClr val="C00000"/>
                </a:solidFill>
                <a:latin typeface="华文行楷" pitchFamily="2" charset="-122"/>
                <a:ea typeface="华文行楷" pitchFamily="2" charset="-122"/>
              </a:rPr>
              <a:t>单</a:t>
            </a:r>
            <a:r>
              <a:rPr lang="zh-CN" altLang="zh-CN" sz="2400" b="1" dirty="0" smtClean="0">
                <a:latin typeface="华文行楷" pitchFamily="2" charset="-122"/>
                <a:ea typeface="华文行楷" pitchFamily="2" charset="-122"/>
              </a:rPr>
              <a:t>学人文，</a:t>
            </a:r>
            <a:r>
              <a:rPr lang="zh-CN" altLang="zh-CN" sz="2400" b="1" dirty="0" smtClean="0">
                <a:solidFill>
                  <a:srgbClr val="C00000"/>
                </a:solidFill>
                <a:latin typeface="华文行楷" pitchFamily="2" charset="-122"/>
                <a:ea typeface="华文行楷" pitchFamily="2" charset="-122"/>
              </a:rPr>
              <a:t>可能会</a:t>
            </a:r>
            <a:r>
              <a:rPr lang="zh-CN" altLang="zh-CN" sz="2400" b="1" dirty="0" smtClean="0">
                <a:latin typeface="华文行楷" pitchFamily="2" charset="-122"/>
                <a:ea typeface="华文行楷" pitchFamily="2" charset="-122"/>
              </a:rPr>
              <a:t>失去很多机会。</a:t>
            </a:r>
            <a:endParaRPr lang="zh-CN" altLang="en-US" sz="2400" b="1" dirty="0">
              <a:latin typeface="华文行楷" pitchFamily="2" charset="-122"/>
              <a:ea typeface="华文行楷" pitchFamily="2" charset="-122"/>
            </a:endParaRPr>
          </a:p>
        </p:txBody>
      </p:sp>
      <p:sp>
        <p:nvSpPr>
          <p:cNvPr id="244739" name="TextBox 4"/>
          <p:cNvSpPr txBox="1">
            <a:spLocks noChangeArrowheads="1"/>
          </p:cNvSpPr>
          <p:nvPr/>
        </p:nvSpPr>
        <p:spPr bwMode="auto">
          <a:xfrm>
            <a:off x="755576" y="119675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755576" y="3122737"/>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a:t>
            </a:r>
            <a:r>
              <a:rPr lang="zh-CN" altLang="en-US" sz="2800" b="1" dirty="0" smtClean="0">
                <a:solidFill>
                  <a:srgbClr val="FF6600"/>
                </a:solidFill>
                <a:latin typeface="华文行楷" pitchFamily="2" charset="-122"/>
                <a:ea typeface="华文行楷" pitchFamily="2" charset="-122"/>
              </a:rPr>
              <a:t>练习</a:t>
            </a:r>
            <a:endParaRPr lang="zh-CN" altLang="en-US" sz="2800" b="1" dirty="0">
              <a:solidFill>
                <a:srgbClr val="FF6600"/>
              </a:solidFill>
              <a:latin typeface="华文行楷" pitchFamily="2" charset="-122"/>
              <a:ea typeface="华文行楷" pitchFamily="2" charset="-122"/>
            </a:endParaRPr>
          </a:p>
        </p:txBody>
      </p:sp>
      <p:sp>
        <p:nvSpPr>
          <p:cNvPr id="6" name="矩形 5"/>
          <p:cNvSpPr>
            <a:spLocks noChangeArrowheads="1"/>
          </p:cNvSpPr>
          <p:nvPr/>
        </p:nvSpPr>
        <p:spPr bwMode="auto">
          <a:xfrm>
            <a:off x="755576" y="3717032"/>
            <a:ext cx="7355855" cy="1938992"/>
          </a:xfrm>
          <a:prstGeom prst="rect">
            <a:avLst/>
          </a:prstGeom>
          <a:noFill/>
          <a:ln w="9525">
            <a:noFill/>
            <a:miter lim="800000"/>
            <a:headEnd/>
            <a:tailEnd/>
          </a:ln>
        </p:spPr>
        <p:txBody>
          <a:bodyPr wrap="square">
            <a:spAutoFit/>
          </a:bodyPr>
          <a:lstStyle/>
          <a:p>
            <a:pPr marL="457200" indent="-457200">
              <a:buAutoNum type="arabicPeriod"/>
            </a:pPr>
            <a:r>
              <a:rPr lang="en-US" altLang="zh-CN" sz="2400" dirty="0" smtClean="0">
                <a:latin typeface="Helvetica"/>
                <a:ea typeface="华文行楷" pitchFamily="2" charset="-122"/>
              </a:rPr>
              <a:t>If we study </a:t>
            </a:r>
            <a:r>
              <a:rPr lang="en-US" altLang="zh-CN" sz="2400" dirty="0" smtClean="0">
                <a:solidFill>
                  <a:srgbClr val="FF6600"/>
                </a:solidFill>
                <a:latin typeface="Helvetica"/>
                <a:ea typeface="华文行楷" pitchFamily="2" charset="-122"/>
              </a:rPr>
              <a:t>only</a:t>
            </a:r>
            <a:r>
              <a:rPr lang="en-US" altLang="zh-CN" sz="2400" dirty="0" smtClean="0">
                <a:latin typeface="Helvetica"/>
                <a:ea typeface="华文行楷" pitchFamily="2" charset="-122"/>
              </a:rPr>
              <a:t> mathematics, </a:t>
            </a:r>
            <a:r>
              <a:rPr lang="en-US" altLang="zh-CN" sz="2400" dirty="0" smtClean="0">
                <a:solidFill>
                  <a:srgbClr val="FF6600"/>
                </a:solidFill>
                <a:latin typeface="Helvetica"/>
                <a:ea typeface="华文行楷" pitchFamily="2" charset="-122"/>
              </a:rPr>
              <a:t>it’s likely </a:t>
            </a:r>
            <a:r>
              <a:rPr lang="en-US" altLang="zh-CN" sz="2400" dirty="0" smtClean="0">
                <a:latin typeface="Helvetica"/>
                <a:ea typeface="华文行楷" pitchFamily="2" charset="-122"/>
              </a:rPr>
              <a:t>we will be a candidate only for jobs as a mathematician. (Line 9, Para.8</a:t>
            </a:r>
            <a:r>
              <a:rPr lang="en-US" altLang="zh-CN" sz="2400" dirty="0">
                <a:latin typeface="Helvetica"/>
                <a:ea typeface="华文行楷" pitchFamily="2" charset="-122"/>
              </a:rPr>
              <a:t>)</a:t>
            </a:r>
            <a:endParaRPr lang="zh-CN" altLang="zh-CN" sz="2400" dirty="0" smtClean="0">
              <a:latin typeface="Helvetica"/>
              <a:ea typeface="华文行楷" pitchFamily="2" charset="-122"/>
            </a:endParaRPr>
          </a:p>
          <a:p>
            <a:pPr marL="361950" indent="-361950"/>
            <a:r>
              <a:rPr lang="en-US" altLang="zh-CN" sz="2400" dirty="0" smtClean="0">
                <a:latin typeface="Helvetica"/>
                <a:ea typeface="华文行楷" pitchFamily="2" charset="-122"/>
              </a:rPr>
              <a:t>2. … if we study the humanities </a:t>
            </a:r>
            <a:r>
              <a:rPr lang="en-US" altLang="zh-CN" sz="2400" dirty="0" smtClean="0">
                <a:solidFill>
                  <a:srgbClr val="FF6600"/>
                </a:solidFill>
                <a:latin typeface="Helvetica"/>
                <a:ea typeface="华文行楷" pitchFamily="2" charset="-122"/>
              </a:rPr>
              <a:t>alone</a:t>
            </a:r>
            <a:r>
              <a:rPr lang="en-US" altLang="zh-CN" sz="2400" dirty="0" smtClean="0">
                <a:latin typeface="Helvetica"/>
                <a:ea typeface="华文行楷" pitchFamily="2" charset="-122"/>
              </a:rPr>
              <a:t>, we </a:t>
            </a:r>
            <a:r>
              <a:rPr lang="en-US" altLang="zh-CN" sz="2400" dirty="0" smtClean="0">
                <a:solidFill>
                  <a:srgbClr val="FF6600"/>
                </a:solidFill>
                <a:latin typeface="Helvetica"/>
                <a:ea typeface="华文行楷" pitchFamily="2" charset="-122"/>
              </a:rPr>
              <a:t>are liable  to </a:t>
            </a:r>
            <a:r>
              <a:rPr lang="en-US" altLang="zh-CN" sz="2400" dirty="0" smtClean="0">
                <a:latin typeface="Helvetica"/>
                <a:ea typeface="华文行楷" pitchFamily="2" charset="-122"/>
              </a:rPr>
              <a:t>miss many opportunities. </a:t>
            </a:r>
            <a:r>
              <a:rPr lang="en-US" altLang="zh-CN" sz="2400" dirty="0">
                <a:latin typeface="Helvetica"/>
                <a:ea typeface="华文行楷" pitchFamily="2" charset="-122"/>
              </a:rPr>
              <a:t>(</a:t>
            </a:r>
            <a:r>
              <a:rPr lang="en-US" altLang="zh-CN" sz="2400" dirty="0" smtClean="0">
                <a:latin typeface="Helvetica"/>
                <a:ea typeface="华文行楷" pitchFamily="2" charset="-122"/>
              </a:rPr>
              <a:t>Line 1, Para.9)</a:t>
            </a:r>
            <a:endParaRPr lang="en-US" altLang="zh-CN" sz="2400" dirty="0">
              <a:latin typeface="Helvetica"/>
            </a:endParaRPr>
          </a:p>
        </p:txBody>
      </p:sp>
      <p:cxnSp>
        <p:nvCxnSpPr>
          <p:cNvPr id="4" name="直接连接符 3"/>
          <p:cNvCxnSpPr/>
          <p:nvPr/>
        </p:nvCxnSpPr>
        <p:spPr>
          <a:xfrm>
            <a:off x="827585" y="1772816"/>
            <a:ext cx="7416824"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27585" y="3626793"/>
            <a:ext cx="7344816"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6467944" y="5906850"/>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3" name="TextBox 12">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403648" y="2188408"/>
            <a:ext cx="6480720" cy="1528624"/>
          </a:xfrm>
          <a:prstGeom prst="rect">
            <a:avLst/>
          </a:prstGeom>
          <a:noFill/>
          <a:ln w="9525">
            <a:noFill/>
            <a:miter lim="800000"/>
            <a:headEnd/>
            <a:tailEnd/>
          </a:ln>
        </p:spPr>
        <p:txBody>
          <a:bodyPr wrap="square">
            <a:spAutoFit/>
          </a:bodyPr>
          <a:lstStyle/>
          <a:p>
            <a:pPr>
              <a:lnSpc>
                <a:spcPts val="2800"/>
              </a:lnSpc>
            </a:pPr>
            <a:r>
              <a:rPr lang="en-US" altLang="zh-CN" sz="2600" dirty="0" smtClean="0">
                <a:latin typeface="Helvetica"/>
                <a:ea typeface="华文行楷" pitchFamily="2" charset="-122"/>
              </a:rPr>
              <a:t>If sb. </a:t>
            </a:r>
            <a:r>
              <a:rPr lang="en-US" altLang="zh-CN" sz="2600" dirty="0" smtClean="0">
                <a:solidFill>
                  <a:srgbClr val="FF6600"/>
                </a:solidFill>
                <a:latin typeface="Helvetica"/>
                <a:ea typeface="华文行楷" pitchFamily="2" charset="-122"/>
              </a:rPr>
              <a:t>only</a:t>
            </a:r>
            <a:r>
              <a:rPr lang="en-US" altLang="zh-CN" sz="2600" dirty="0" smtClean="0">
                <a:latin typeface="Helvetica"/>
                <a:ea typeface="华文行楷" pitchFamily="2" charset="-122"/>
              </a:rPr>
              <a:t> do sth. / If sb. do sth. </a:t>
            </a:r>
            <a:r>
              <a:rPr lang="en-US" altLang="zh-CN" sz="2600" dirty="0" smtClean="0">
                <a:solidFill>
                  <a:srgbClr val="FF6600"/>
                </a:solidFill>
                <a:latin typeface="Helvetica"/>
                <a:ea typeface="华文行楷" pitchFamily="2" charset="-122"/>
              </a:rPr>
              <a:t>alone</a:t>
            </a:r>
            <a:r>
              <a:rPr lang="en-US" altLang="zh-CN" sz="2600" dirty="0" smtClean="0">
                <a:latin typeface="Helvetica"/>
                <a:ea typeface="华文行楷" pitchFamily="2" charset="-122"/>
              </a:rPr>
              <a:t>, </a:t>
            </a:r>
            <a:r>
              <a:rPr lang="en-US" altLang="zh-CN" sz="2600" dirty="0" smtClean="0">
                <a:solidFill>
                  <a:srgbClr val="FF6600"/>
                </a:solidFill>
                <a:latin typeface="Helvetica"/>
                <a:ea typeface="华文行楷" pitchFamily="2" charset="-122"/>
              </a:rPr>
              <a:t>it’s likely that</a:t>
            </a:r>
            <a:r>
              <a:rPr lang="en-US" altLang="zh-CN" sz="2600" dirty="0" smtClean="0">
                <a:latin typeface="Helvetica"/>
                <a:ea typeface="华文行楷" pitchFamily="2" charset="-122"/>
              </a:rPr>
              <a:t> …/ sb. </a:t>
            </a:r>
            <a:r>
              <a:rPr lang="en-US" altLang="zh-CN" sz="2600" dirty="0" smtClean="0">
                <a:solidFill>
                  <a:srgbClr val="FF6600"/>
                </a:solidFill>
                <a:latin typeface="Helvetica"/>
                <a:ea typeface="华文行楷" pitchFamily="2" charset="-122"/>
              </a:rPr>
              <a:t>are liable to … </a:t>
            </a:r>
            <a:endParaRPr lang="zh-CN" altLang="zh-CN" sz="2600" dirty="0" smtClean="0">
              <a:solidFill>
                <a:srgbClr val="FF6600"/>
              </a:solidFill>
              <a:latin typeface="Helvetica"/>
              <a:ea typeface="华文行楷" pitchFamily="2" charset="-122"/>
            </a:endParaRPr>
          </a:p>
          <a:p>
            <a:pPr>
              <a:lnSpc>
                <a:spcPts val="2800"/>
              </a:lnSpc>
            </a:pPr>
            <a:endParaRPr lang="en-US" altLang="zh-CN" sz="2600" dirty="0" smtClean="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653861"/>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4298513"/>
            <a:ext cx="6408440" cy="2010807"/>
          </a:xfrm>
          <a:prstGeom prst="rect">
            <a:avLst/>
          </a:prstGeom>
          <a:noFill/>
          <a:ln w="9525">
            <a:noFill/>
            <a:miter lim="800000"/>
            <a:headEnd/>
            <a:tailEnd/>
          </a:ln>
        </p:spPr>
        <p:txBody>
          <a:bodyPr wrap="square">
            <a:spAutoFit/>
          </a:bodyPr>
          <a:lstStyle/>
          <a:p>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a:t>
            </a:r>
            <a:r>
              <a:rPr lang="zh-CN" altLang="en-US" sz="2600" dirty="0" smtClean="0">
                <a:latin typeface="华文行楷" pitchFamily="2" charset="-122"/>
                <a:ea typeface="华文行楷" pitchFamily="2" charset="-122"/>
              </a:rPr>
              <a:t>达</a:t>
            </a:r>
            <a:r>
              <a:rPr lang="en-US" altLang="zh-CN" sz="2600" dirty="0" smtClean="0">
                <a:solidFill>
                  <a:srgbClr val="71AE0E"/>
                </a:solidFill>
                <a:latin typeface="华文行楷" pitchFamily="2" charset="-122"/>
                <a:ea typeface="华文行楷" pitchFamily="2" charset="-122"/>
              </a:rPr>
              <a:t>“</a:t>
            </a:r>
            <a:r>
              <a:rPr lang="zh-CN" altLang="zh-CN" sz="2600" dirty="0" smtClean="0">
                <a:solidFill>
                  <a:srgbClr val="71AE0E"/>
                </a:solidFill>
                <a:latin typeface="华文行楷" pitchFamily="2" charset="-122"/>
                <a:ea typeface="华文行楷" pitchFamily="2" charset="-122"/>
              </a:rPr>
              <a:t>如果只做……可能出现的后果</a:t>
            </a:r>
            <a:r>
              <a:rPr lang="en-US" altLang="zh-CN" sz="2600" dirty="0" smtClean="0">
                <a:solidFill>
                  <a:srgbClr val="71AE0E"/>
                </a:solidFill>
                <a:latin typeface="华文行楷" pitchFamily="2" charset="-122"/>
                <a:ea typeface="华文行楷" pitchFamily="2" charset="-122"/>
              </a:rPr>
              <a:t>”</a:t>
            </a:r>
            <a:r>
              <a:rPr lang="zh-CN" altLang="zh-CN" sz="2600" dirty="0" smtClean="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134998"/>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1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3" name="组合 12"/>
          <p:cNvGrpSpPr/>
          <p:nvPr/>
        </p:nvGrpSpPr>
        <p:grpSpPr>
          <a:xfrm>
            <a:off x="-14288" y="-27384"/>
            <a:ext cx="7444331" cy="1152525"/>
            <a:chOff x="-14288" y="-27384"/>
            <a:chExt cx="7444331" cy="1152525"/>
          </a:xfrm>
        </p:grpSpPr>
        <p:pic>
          <p:nvPicPr>
            <p:cNvPr id="15" name="Picture 2"/>
            <p:cNvPicPr>
              <a:picLocks noChangeAspect="1" noChangeArrowheads="1"/>
            </p:cNvPicPr>
            <p:nvPr/>
          </p:nvPicPr>
          <p:blipFill>
            <a:blip r:embed="rId6"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7"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184393" y="3573016"/>
            <a:ext cx="6339935"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(the immediate needs and interests / lose / gain)</a:t>
            </a:r>
            <a:endParaRPr kumimoji="1" lang="en-US" altLang="zh-CN" sz="2400" dirty="0">
              <a:solidFill>
                <a:srgbClr val="000000"/>
              </a:solidFill>
            </a:endParaRPr>
          </a:p>
        </p:txBody>
      </p:sp>
      <p:sp>
        <p:nvSpPr>
          <p:cNvPr id="23" name="TextBox 22"/>
          <p:cNvSpPr txBox="1"/>
          <p:nvPr/>
        </p:nvSpPr>
        <p:spPr>
          <a:xfrm>
            <a:off x="107153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142976" y="2309971"/>
            <a:ext cx="6515850" cy="830997"/>
          </a:xfrm>
          <a:prstGeom prst="rect">
            <a:avLst/>
          </a:prstGeom>
          <a:noFill/>
        </p:spPr>
        <p:txBody>
          <a:bodyPr wrap="square" rtlCol="0">
            <a:spAutoFit/>
          </a:bodyPr>
          <a:lstStyle/>
          <a:p>
            <a:r>
              <a:rPr lang="zh-CN" altLang="zh-CN" sz="2400" dirty="0" smtClean="0">
                <a:latin typeface="华文行楷" pitchFamily="2" charset="-122"/>
                <a:ea typeface="华文行楷" pitchFamily="2" charset="-122"/>
              </a:rPr>
              <a:t>如果我们</a:t>
            </a:r>
            <a:r>
              <a:rPr lang="zh-CN" altLang="zh-CN" sz="2400" dirty="0" smtClean="0">
                <a:solidFill>
                  <a:srgbClr val="FF6600"/>
                </a:solidFill>
                <a:latin typeface="华文行楷" pitchFamily="2" charset="-122"/>
                <a:ea typeface="华文行楷" pitchFamily="2" charset="-122"/>
              </a:rPr>
              <a:t>只是</a:t>
            </a:r>
            <a:r>
              <a:rPr lang="zh-CN" altLang="zh-CN" sz="2400" dirty="0" smtClean="0">
                <a:latin typeface="华文行楷" pitchFamily="2" charset="-122"/>
                <a:ea typeface="华文行楷" pitchFamily="2" charset="-122"/>
              </a:rPr>
              <a:t>关注眼前利益而不考虑长远发展，那么</a:t>
            </a:r>
            <a:r>
              <a:rPr lang="zh-CN" altLang="zh-CN" sz="2400" dirty="0" smtClean="0">
                <a:solidFill>
                  <a:srgbClr val="FF6600"/>
                </a:solidFill>
                <a:latin typeface="华文行楷" pitchFamily="2" charset="-122"/>
                <a:ea typeface="华文行楷" pitchFamily="2" charset="-122"/>
              </a:rPr>
              <a:t>很有可能</a:t>
            </a:r>
            <a:r>
              <a:rPr lang="zh-CN" altLang="zh-CN" sz="2400" dirty="0" smtClean="0">
                <a:latin typeface="华文行楷" pitchFamily="2" charset="-122"/>
                <a:ea typeface="华文行楷" pitchFamily="2" charset="-122"/>
              </a:rPr>
              <a:t>我们会得不偿失。</a:t>
            </a:r>
          </a:p>
        </p:txBody>
      </p:sp>
      <p:sp>
        <p:nvSpPr>
          <p:cNvPr id="25" name="TextBox 24"/>
          <p:cNvSpPr txBox="1"/>
          <p:nvPr/>
        </p:nvSpPr>
        <p:spPr>
          <a:xfrm>
            <a:off x="1071538"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214414" y="4214818"/>
            <a:ext cx="6483951" cy="2113399"/>
          </a:xfrm>
          <a:prstGeom prst="rect">
            <a:avLst/>
          </a:prstGeom>
          <a:noFill/>
          <a:ln w="9525">
            <a:noFill/>
            <a:miter lim="800000"/>
            <a:headEnd/>
            <a:tailEnd/>
          </a:ln>
        </p:spPr>
        <p:txBody>
          <a:bodyPr wrap="square">
            <a:spAutoFit/>
          </a:bodyPr>
          <a:lstStyle/>
          <a:p>
            <a:r>
              <a:rPr lang="zh-CN" altLang="zh-CN" sz="2400" b="1" dirty="0" smtClean="0"/>
              <a:t>译文</a:t>
            </a:r>
            <a:r>
              <a:rPr lang="en-US" altLang="zh-CN" sz="2400" b="1" dirty="0" smtClean="0"/>
              <a:t>1</a:t>
            </a:r>
            <a:r>
              <a:rPr lang="zh-CN" altLang="zh-CN" sz="2400" dirty="0" smtClean="0"/>
              <a:t>：</a:t>
            </a:r>
            <a:r>
              <a:rPr kumimoji="1" lang="en-US" altLang="zh-CN" sz="2400" dirty="0" smtClean="0">
                <a:latin typeface="Helvetica"/>
              </a:rPr>
              <a:t>If we </a:t>
            </a:r>
            <a:r>
              <a:rPr kumimoji="1" lang="en-US" altLang="zh-CN" sz="2400" i="1" dirty="0" smtClean="0">
                <a:solidFill>
                  <a:srgbClr val="FF0000"/>
                </a:solidFill>
                <a:latin typeface="Helvetica"/>
              </a:rPr>
              <a:t>only</a:t>
            </a:r>
            <a:r>
              <a:rPr kumimoji="1" lang="en-US" altLang="zh-CN" sz="2400" dirty="0" smtClean="0">
                <a:latin typeface="Helvetica"/>
              </a:rPr>
              <a:t> focus on the immediate needs and interests and fail to take the future development into consideration, </a:t>
            </a:r>
            <a:r>
              <a:rPr kumimoji="1" lang="en-US" altLang="zh-CN" sz="2400" i="1" dirty="0" smtClean="0">
                <a:solidFill>
                  <a:srgbClr val="FF0000"/>
                </a:solidFill>
                <a:latin typeface="Helvetica"/>
              </a:rPr>
              <a:t>it’s very likely that</a:t>
            </a:r>
            <a:r>
              <a:rPr kumimoji="1" lang="en-US" altLang="zh-CN" sz="2400" dirty="0" smtClean="0">
                <a:latin typeface="Helvetica"/>
              </a:rPr>
              <a:t> we will lose more than what we gain. </a:t>
            </a:r>
            <a:endParaRPr kumimoji="1" lang="zh-CN" altLang="zh-CN" sz="2400" dirty="0" smtClean="0">
              <a:latin typeface="Helvetica"/>
            </a:endParaRPr>
          </a:p>
          <a:p>
            <a:pPr>
              <a:lnSpc>
                <a:spcPts val="2800"/>
              </a:lnSpc>
              <a:spcBef>
                <a:spcPct val="50000"/>
              </a:spcBef>
              <a:defRPr/>
            </a:pPr>
            <a:endParaRPr kumimoji="1" lang="en-US" altLang="zh-CN" sz="2400" dirty="0" smtClean="0">
              <a:latin typeface="Helvetica"/>
            </a:endParaRP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0" name="矩形 9"/>
          <p:cNvSpPr>
            <a:spLocks noChangeArrowheads="1"/>
          </p:cNvSpPr>
          <p:nvPr/>
        </p:nvSpPr>
        <p:spPr bwMode="auto">
          <a:xfrm>
            <a:off x="1184393" y="4163596"/>
            <a:ext cx="6513972" cy="1569660"/>
          </a:xfrm>
          <a:prstGeom prst="rect">
            <a:avLst/>
          </a:prstGeom>
          <a:solidFill>
            <a:schemeClr val="bg1">
              <a:lumMod val="95000"/>
            </a:schemeClr>
          </a:solidFill>
          <a:ln w="9525">
            <a:noFill/>
            <a:miter lim="800000"/>
            <a:headEnd/>
            <a:tailEnd/>
          </a:ln>
        </p:spPr>
        <p:txBody>
          <a:bodyPr wrap="square">
            <a:spAutoFit/>
          </a:bodyPr>
          <a:lstStyle/>
          <a:p>
            <a:r>
              <a:rPr kumimoji="1" lang="zh-CN" altLang="zh-CN" sz="2400" dirty="0" smtClean="0">
                <a:latin typeface="Helvetica"/>
              </a:rPr>
              <a:t>译文</a:t>
            </a:r>
            <a:r>
              <a:rPr kumimoji="1" lang="en-US" altLang="zh-CN" sz="2400" dirty="0" smtClean="0">
                <a:latin typeface="Helvetica"/>
              </a:rPr>
              <a:t>2</a:t>
            </a:r>
            <a:r>
              <a:rPr kumimoji="1" lang="zh-CN" altLang="zh-CN" sz="2400" dirty="0" smtClean="0">
                <a:latin typeface="Helvetica"/>
              </a:rPr>
              <a:t>：</a:t>
            </a:r>
            <a:r>
              <a:rPr kumimoji="1" lang="en-US" altLang="zh-CN" sz="2400" dirty="0" smtClean="0">
                <a:latin typeface="Helvetica"/>
              </a:rPr>
              <a:t>If we focus on the immediate needs and interests </a:t>
            </a:r>
            <a:r>
              <a:rPr kumimoji="1" lang="en-US" altLang="zh-CN" sz="2400" i="1" dirty="0" smtClean="0">
                <a:solidFill>
                  <a:srgbClr val="FF0000"/>
                </a:solidFill>
                <a:latin typeface="Helvetica"/>
              </a:rPr>
              <a:t>alone</a:t>
            </a:r>
            <a:r>
              <a:rPr kumimoji="1" lang="en-US" altLang="zh-CN" sz="2400" dirty="0" smtClean="0">
                <a:latin typeface="Helvetica"/>
              </a:rPr>
              <a:t> and fail to take the future development into consideration, we </a:t>
            </a:r>
            <a:r>
              <a:rPr kumimoji="1" lang="en-US" altLang="zh-CN" sz="2400" i="1" dirty="0" smtClean="0">
                <a:solidFill>
                  <a:srgbClr val="FF0000"/>
                </a:solidFill>
                <a:latin typeface="Helvetica"/>
              </a:rPr>
              <a:t>are liable to</a:t>
            </a:r>
            <a:r>
              <a:rPr kumimoji="1" lang="en-US" altLang="zh-CN" sz="2400" dirty="0" smtClean="0">
                <a:latin typeface="Helvetica"/>
              </a:rPr>
              <a:t> lose more than what we gain.</a:t>
            </a:r>
          </a:p>
        </p:txBody>
      </p:sp>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3" name="Group 35"/>
          <p:cNvGrpSpPr>
            <a:grpSpLocks/>
          </p:cNvGrpSpPr>
          <p:nvPr/>
        </p:nvGrpSpPr>
        <p:grpSpPr bwMode="auto">
          <a:xfrm rot="-1117645">
            <a:off x="230304" y="1786754"/>
            <a:ext cx="5156625" cy="3418116"/>
            <a:chOff x="3365419" y="3417969"/>
            <a:chExt cx="1778310" cy="1724295"/>
          </a:xfrm>
        </p:grpSpPr>
        <p:grpSp>
          <p:nvGrpSpPr>
            <p:cNvPr id="24" name="Group 21"/>
            <p:cNvGrpSpPr>
              <a:grpSpLocks/>
            </p:cNvGrpSpPr>
            <p:nvPr/>
          </p:nvGrpSpPr>
          <p:grpSpPr bwMode="auto">
            <a:xfrm rot="-396937">
              <a:off x="3365419" y="3417969"/>
              <a:ext cx="1778310" cy="1722761"/>
              <a:chOff x="755535" y="467110"/>
              <a:chExt cx="1778310" cy="1722761"/>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55535" y="467110"/>
                <a:ext cx="1741712" cy="172276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6"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385471" y="3480980"/>
              <a:ext cx="1638980" cy="1661284"/>
            </a:xfrm>
            <a:prstGeom prst="rect">
              <a:avLst/>
            </a:prstGeom>
            <a:noFill/>
            <a:ln w="9525">
              <a:noFill/>
              <a:miter lim="800000"/>
              <a:headEnd/>
              <a:tailEnd/>
            </a:ln>
          </p:spPr>
          <p:txBody>
            <a:bodyPr wrap="square">
              <a:spAutoFit/>
            </a:bodyPr>
            <a:lstStyle/>
            <a:p>
              <a:pPr marL="358775" indent="-358775"/>
              <a:r>
                <a:rPr kumimoji="1" lang="en-US" altLang="zh-CN" sz="2600" dirty="0" smtClean="0">
                  <a:solidFill>
                    <a:srgbClr val="8E0000"/>
                  </a:solidFill>
                  <a:latin typeface="Helvetica"/>
                  <a:ea typeface="楷体"/>
                  <a:cs typeface="华文新魏" charset="0"/>
                </a:rPr>
                <a:t>a. Most importantly, studying the humanities invests us with great insight and self-awareness, thereby releasing our creative energy and talent in a positive and constructive manner.  (Line 4</a:t>
              </a:r>
              <a:r>
                <a:rPr kumimoji="1" lang="en-US" altLang="zh-CN" sz="2600" dirty="0">
                  <a:solidFill>
                    <a:srgbClr val="8E0000"/>
                  </a:solidFill>
                  <a:latin typeface="Helvetica"/>
                  <a:ea typeface="楷体"/>
                  <a:cs typeface="华文新魏" charset="0"/>
                </a:rPr>
                <a:t>, Para. 7)</a:t>
              </a:r>
              <a:endParaRPr kumimoji="1" lang="en-US" altLang="zh-CN" sz="2600" dirty="0">
                <a:solidFill>
                  <a:srgbClr val="8E0000"/>
                </a:solidFill>
                <a:latin typeface="Helvetica"/>
                <a:ea typeface="楷体"/>
                <a:cs typeface="华文新魏" pitchFamily="2" charset="-122"/>
              </a:endParaRPr>
            </a:p>
          </p:txBody>
        </p:sp>
      </p:grpSp>
      <p:grpSp>
        <p:nvGrpSpPr>
          <p:cNvPr id="15" name="Group 35"/>
          <p:cNvGrpSpPr>
            <a:grpSpLocks/>
          </p:cNvGrpSpPr>
          <p:nvPr/>
        </p:nvGrpSpPr>
        <p:grpSpPr bwMode="auto">
          <a:xfrm rot="872659">
            <a:off x="5118145" y="1512158"/>
            <a:ext cx="3829613" cy="4264736"/>
            <a:chOff x="3387681" y="3566757"/>
            <a:chExt cx="1786747" cy="1660844"/>
          </a:xfrm>
        </p:grpSpPr>
        <p:grpSp>
          <p:nvGrpSpPr>
            <p:cNvPr id="20" name="Group 21"/>
            <p:cNvGrpSpPr>
              <a:grpSpLocks/>
            </p:cNvGrpSpPr>
            <p:nvPr/>
          </p:nvGrpSpPr>
          <p:grpSpPr bwMode="auto">
            <a:xfrm rot="-396937">
              <a:off x="3387681" y="3566757"/>
              <a:ext cx="1786500" cy="1516886"/>
              <a:chOff x="772339" y="618631"/>
              <a:chExt cx="1786500" cy="1516886"/>
            </a:xfrm>
          </p:grpSpPr>
          <p:sp>
            <p:nvSpPr>
              <p:cNvPr id="22" name="Freeform 6"/>
              <p:cNvSpPr>
                <a:spLocks/>
              </p:cNvSpPr>
              <p:nvPr/>
            </p:nvSpPr>
            <p:spPr bwMode="auto">
              <a:xfrm rot="346487">
                <a:off x="818539" y="783741"/>
                <a:ext cx="1740300" cy="106782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462885" y="3836033"/>
              <a:ext cx="1711543" cy="1391568"/>
            </a:xfrm>
            <a:prstGeom prst="rect">
              <a:avLst/>
            </a:prstGeom>
            <a:noFill/>
            <a:ln w="9525">
              <a:noFill/>
              <a:miter lim="800000"/>
              <a:headEnd/>
              <a:tailEnd/>
            </a:ln>
          </p:spPr>
          <p:txBody>
            <a:bodyPr wrap="square">
              <a:spAutoFit/>
            </a:bodyPr>
            <a:lstStyle/>
            <a:p>
              <a:r>
                <a:rPr kumimoji="1" lang="zh-CN" altLang="zh-CN" sz="2600" dirty="0" smtClean="0">
                  <a:solidFill>
                    <a:srgbClr val="000000"/>
                  </a:solidFill>
                  <a:latin typeface="华文行楷" pitchFamily="2" charset="-122"/>
                  <a:ea typeface="华文行楷" pitchFamily="2" charset="-122"/>
                  <a:cs typeface="华文新魏" pitchFamily="2" charset="-122"/>
                </a:rPr>
                <a:t>最重要的是，学习人文学</a:t>
              </a:r>
              <a:r>
                <a:rPr kumimoji="1" lang="zh-CN" altLang="en-US" sz="2600" dirty="0">
                  <a:solidFill>
                    <a:srgbClr val="000000"/>
                  </a:solidFill>
                  <a:latin typeface="华文行楷" pitchFamily="2" charset="-122"/>
                  <a:ea typeface="华文行楷" pitchFamily="2" charset="-122"/>
                  <a:cs typeface="华文新魏" pitchFamily="2" charset="-122"/>
                </a:rPr>
                <a:t>科</a:t>
              </a:r>
              <a:r>
                <a:rPr kumimoji="1" lang="zh-CN" altLang="zh-CN" sz="2600" dirty="0" smtClean="0">
                  <a:solidFill>
                    <a:srgbClr val="000000"/>
                  </a:solidFill>
                  <a:latin typeface="华文行楷" pitchFamily="2" charset="-122"/>
                  <a:ea typeface="华文行楷" pitchFamily="2" charset="-122"/>
                  <a:cs typeface="华文新魏" pitchFamily="2" charset="-122"/>
                </a:rPr>
                <a:t>使我们具有伟大的洞察力和自我意识，从而以积极和建设性的方式来发挥我们的创造力和才艺。</a:t>
              </a:r>
            </a:p>
            <a:p>
              <a:pPr algn="just" fontAlgn="auto">
                <a:spcBef>
                  <a:spcPts val="0"/>
                </a:spcBef>
                <a:spcAft>
                  <a:spcPts val="0"/>
                </a:spcAft>
                <a:defRPr/>
              </a:pPr>
              <a:endParaRPr kumimoji="1" lang="en-US" altLang="zh-CN" sz="26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sp>
        <p:nvSpPr>
          <p:cNvPr id="14" name="矩形 13"/>
          <p:cNvSpPr/>
          <p:nvPr/>
        </p:nvSpPr>
        <p:spPr>
          <a:xfrm>
            <a:off x="4130742" y="631904"/>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nvGrpSpPr>
          <p:cNvPr id="16" name="组合 15"/>
          <p:cNvGrpSpPr/>
          <p:nvPr/>
        </p:nvGrpSpPr>
        <p:grpSpPr>
          <a:xfrm>
            <a:off x="-14288" y="44227"/>
            <a:ext cx="7982940" cy="1152525"/>
            <a:chOff x="-14288" y="-27384"/>
            <a:chExt cx="7982940" cy="1152525"/>
          </a:xfrm>
        </p:grpSpPr>
        <p:pic>
          <p:nvPicPr>
            <p:cNvPr id="17" name="Picture 2"/>
            <p:cNvPicPr>
              <a:picLocks noChangeAspect="1" noChangeArrowheads="1"/>
            </p:cNvPicPr>
            <p:nvPr/>
          </p:nvPicPr>
          <p:blipFill>
            <a:blip r:embed="rId7"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8"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8" name="矩形 27"/>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30" name="Group 21"/>
          <p:cNvGrpSpPr>
            <a:grpSpLocks/>
          </p:cNvGrpSpPr>
          <p:nvPr/>
        </p:nvGrpSpPr>
        <p:grpSpPr bwMode="auto">
          <a:xfrm rot="20085418">
            <a:off x="284994" y="2230597"/>
            <a:ext cx="5186849" cy="3475713"/>
            <a:chOff x="781399" y="518791"/>
            <a:chExt cx="1744709" cy="1847561"/>
          </a:xfrm>
        </p:grpSpPr>
        <p:sp>
          <p:nvSpPr>
            <p:cNvPr id="32" name="Freeform 6"/>
            <p:cNvSpPr>
              <a:spLocks/>
            </p:cNvSpPr>
            <p:nvPr/>
          </p:nvSpPr>
          <p:spPr bwMode="auto">
            <a:xfrm rot="346487">
              <a:off x="785800" y="662609"/>
              <a:ext cx="1740308" cy="170374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81399" y="518791"/>
              <a:ext cx="1741712" cy="16731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6"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0422355">
            <a:off x="308476" y="2325595"/>
            <a:ext cx="4850417" cy="2893100"/>
          </a:xfrm>
          <a:prstGeom prst="rect">
            <a:avLst/>
          </a:prstGeom>
          <a:noFill/>
          <a:ln w="9525">
            <a:noFill/>
            <a:miter lim="800000"/>
            <a:headEnd/>
            <a:tailEnd/>
          </a:ln>
        </p:spPr>
        <p:txBody>
          <a:bodyPr wrap="square">
            <a:spAutoFit/>
          </a:bodyPr>
          <a:lstStyle/>
          <a:p>
            <a:pPr marL="358775" indent="-358775"/>
            <a:r>
              <a:rPr kumimoji="1" lang="en-US" altLang="zh-CN" sz="2600" dirty="0" smtClean="0">
                <a:solidFill>
                  <a:srgbClr val="8E0000"/>
                </a:solidFill>
                <a:latin typeface="Helvetica"/>
                <a:ea typeface="楷体"/>
                <a:cs typeface="华文新魏" charset="0"/>
              </a:rPr>
              <a:t>b. In summary, the humanities help to create well-rounded human beings with insight and understanding of the passions, hopes and dreams common to all humanity. (Line 1</a:t>
            </a:r>
            <a:r>
              <a:rPr kumimoji="1" lang="en-US" altLang="zh-CN" sz="2600" dirty="0">
                <a:solidFill>
                  <a:srgbClr val="8E0000"/>
                </a:solidFill>
                <a:latin typeface="Helvetica"/>
                <a:ea typeface="楷体"/>
                <a:cs typeface="华文新魏" charset="0"/>
              </a:rPr>
              <a:t>, Para.10) </a:t>
            </a:r>
            <a:endParaRPr kumimoji="1" lang="zh-CN" altLang="zh-CN" sz="2600" dirty="0" smtClean="0">
              <a:solidFill>
                <a:srgbClr val="8E0000"/>
              </a:solidFill>
              <a:latin typeface="Helvetica"/>
              <a:ea typeface="楷体"/>
              <a:cs typeface="华文新魏" charset="0"/>
            </a:endParaRPr>
          </a:p>
        </p:txBody>
      </p:sp>
      <p:grpSp>
        <p:nvGrpSpPr>
          <p:cNvPr id="13" name="组合 12"/>
          <p:cNvGrpSpPr/>
          <p:nvPr/>
        </p:nvGrpSpPr>
        <p:grpSpPr>
          <a:xfrm>
            <a:off x="5079869" y="1408374"/>
            <a:ext cx="3743753" cy="3398820"/>
            <a:chOff x="5079869" y="1408374"/>
            <a:chExt cx="3743753" cy="3398820"/>
          </a:xfrm>
        </p:grpSpPr>
        <p:grpSp>
          <p:nvGrpSpPr>
            <p:cNvPr id="18" name="Group 35"/>
            <p:cNvGrpSpPr>
              <a:grpSpLocks/>
            </p:cNvGrpSpPr>
            <p:nvPr/>
          </p:nvGrpSpPr>
          <p:grpSpPr bwMode="auto">
            <a:xfrm rot="872659">
              <a:off x="5079869" y="1408374"/>
              <a:ext cx="3605596" cy="3398820"/>
              <a:chOff x="3386735" y="3573290"/>
              <a:chExt cx="1788308" cy="2057411"/>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451132" y="3786265"/>
                <a:ext cx="1723911" cy="1844436"/>
              </a:xfrm>
              <a:prstGeom prst="rect">
                <a:avLst/>
              </a:prstGeom>
              <a:noFill/>
              <a:ln w="9525">
                <a:noFill/>
                <a:miter lim="800000"/>
                <a:headEnd/>
                <a:tailEnd/>
              </a:ln>
            </p:spPr>
            <p:txBody>
              <a:bodyPr wrap="square">
                <a:spAutoFit/>
              </a:bodyPr>
              <a:lstStyle/>
              <a:p>
                <a:r>
                  <a:rPr kumimoji="1" lang="zh-CN" altLang="zh-CN" sz="2600" dirty="0" smtClean="0">
                    <a:solidFill>
                      <a:srgbClr val="000000"/>
                    </a:solidFill>
                    <a:latin typeface="华文行楷" pitchFamily="2" charset="-122"/>
                    <a:ea typeface="华文行楷" pitchFamily="2" charset="-122"/>
                    <a:cs typeface="华文新魏" pitchFamily="2" charset="-122"/>
                  </a:rPr>
                  <a:t>总之，人文学</a:t>
                </a:r>
                <a:r>
                  <a:rPr kumimoji="1" lang="zh-CN" altLang="en-US" sz="2600" dirty="0">
                    <a:solidFill>
                      <a:srgbClr val="000000"/>
                    </a:solidFill>
                    <a:latin typeface="华文行楷" pitchFamily="2" charset="-122"/>
                    <a:ea typeface="华文行楷" pitchFamily="2" charset="-122"/>
                    <a:cs typeface="华文新魏" pitchFamily="2" charset="-122"/>
                  </a:rPr>
                  <a:t>科</a:t>
                </a:r>
                <a:r>
                  <a:rPr kumimoji="1" lang="zh-CN" altLang="zh-CN" sz="2600" dirty="0" smtClean="0">
                    <a:solidFill>
                      <a:srgbClr val="000000"/>
                    </a:solidFill>
                    <a:latin typeface="华文行楷" pitchFamily="2" charset="-122"/>
                    <a:ea typeface="华文行楷" pitchFamily="2" charset="-122"/>
                    <a:cs typeface="华文新魏" pitchFamily="2" charset="-122"/>
                  </a:rPr>
                  <a:t>帮助造就全面发展的人，这些人具有洞察力，并理解全人类共有的激情、希望和理想。</a:t>
                </a:r>
              </a:p>
              <a:p>
                <a:pPr algn="just" eaLnBrk="0" hangingPunct="0">
                  <a:lnSpc>
                    <a:spcPct val="150000"/>
                  </a:lnSpc>
                </a:pPr>
                <a:endParaRPr kumimoji="1" lang="en-US" altLang="zh-CN" sz="2400" dirty="0" smtClean="0">
                  <a:solidFill>
                    <a:srgbClr val="8E0000"/>
                  </a:solidFill>
                  <a:latin typeface="Helvetica"/>
                  <a:ea typeface="楷体"/>
                  <a:cs typeface="华文新魏" pitchFamily="2" charset="-122"/>
                </a:endParaRPr>
              </a:p>
              <a:p>
                <a:pPr algn="just" eaLnBrk="0" hangingPunct="0"/>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5093560" y="1664436"/>
              <a:ext cx="3730062" cy="223659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4" name="组合 13"/>
          <p:cNvGrpSpPr/>
          <p:nvPr/>
        </p:nvGrpSpPr>
        <p:grpSpPr>
          <a:xfrm>
            <a:off x="-14288" y="44227"/>
            <a:ext cx="7982940" cy="1152525"/>
            <a:chOff x="-14288" y="-27384"/>
            <a:chExt cx="7982940" cy="1152525"/>
          </a:xfrm>
        </p:grpSpPr>
        <p:pic>
          <p:nvPicPr>
            <p:cNvPr id="15" name="Picture 2"/>
            <p:cNvPicPr>
              <a:picLocks noChangeAspect="1" noChangeArrowheads="1"/>
            </p:cNvPicPr>
            <p:nvPr/>
          </p:nvPicPr>
          <p:blipFill>
            <a:blip r:embed="rId7"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8"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23680" y="1268760"/>
            <a:ext cx="8455025" cy="5040560"/>
            <a:chOff x="388910" y="1392256"/>
            <a:chExt cx="8455025" cy="5040560"/>
          </a:xfrm>
        </p:grpSpPr>
        <p:pic>
          <p:nvPicPr>
            <p:cNvPr id="5121" name="Picture 1" descr="H:\2015年修改\图片3.jpg"/>
            <p:cNvPicPr>
              <a:picLocks noChangeAspect="1" noChangeArrowheads="1"/>
            </p:cNvPicPr>
            <p:nvPr/>
          </p:nvPicPr>
          <p:blipFill>
            <a:blip r:embed="rId3" cstate="print"/>
            <a:srcRect/>
            <a:stretch>
              <a:fillRect/>
            </a:stretch>
          </p:blipFill>
          <p:spPr bwMode="auto">
            <a:xfrm>
              <a:off x="388910" y="2616466"/>
              <a:ext cx="8455025" cy="3816350"/>
            </a:xfrm>
            <a:prstGeom prst="rect">
              <a:avLst/>
            </a:prstGeom>
            <a:noFill/>
          </p:spPr>
        </p:pic>
        <p:sp>
          <p:nvSpPr>
            <p:cNvPr id="141314" name="TextBox 8"/>
            <p:cNvSpPr txBox="1">
              <a:spLocks noChangeArrowheads="1"/>
            </p:cNvSpPr>
            <p:nvPr/>
          </p:nvSpPr>
          <p:spPr bwMode="auto">
            <a:xfrm>
              <a:off x="576790" y="1392256"/>
              <a:ext cx="8129587" cy="1200329"/>
            </a:xfrm>
            <a:prstGeom prst="rect">
              <a:avLst/>
            </a:prstGeom>
            <a:noFill/>
            <a:ln w="9525">
              <a:noFill/>
              <a:miter lim="800000"/>
              <a:headEnd/>
              <a:tailEnd/>
            </a:ln>
          </p:spPr>
          <p:txBody>
            <a:bodyPr wrap="square">
              <a:spAutoFit/>
            </a:bodyPr>
            <a:lstStyle/>
            <a:p>
              <a:pPr marL="360363" indent="-360363"/>
              <a:r>
                <a:rPr lang="en-US" altLang="zh-CN" sz="2400" dirty="0" smtClean="0">
                  <a:latin typeface="Helvetica"/>
                  <a:ea typeface="Cambria Math" pitchFamily="18" charset="0"/>
                  <a:cs typeface="Arial" charset="0"/>
                </a:rPr>
                <a:t>1. How do you think of your current major? If you were given </a:t>
              </a:r>
              <a:r>
                <a:rPr lang="en-US" altLang="zh-CN" sz="2400" dirty="0">
                  <a:latin typeface="Helvetica"/>
                  <a:ea typeface="Cambria Math" pitchFamily="18" charset="0"/>
                  <a:cs typeface="Arial" charset="0"/>
                </a:rPr>
                <a:t>a</a:t>
              </a:r>
              <a:r>
                <a:rPr lang="en-US" altLang="zh-CN" sz="2400" dirty="0" smtClean="0">
                  <a:latin typeface="Helvetica"/>
                  <a:ea typeface="Cambria Math" pitchFamily="18" charset="0"/>
                  <a:cs typeface="Arial" charset="0"/>
                </a:rPr>
                <a:t> second chance to choose your major, what would you select and why?</a:t>
              </a:r>
              <a:endParaRPr lang="zh-CN" altLang="zh-CN" sz="2400" dirty="0" smtClean="0">
                <a:latin typeface="Helvetica"/>
                <a:ea typeface="Cambria Math" pitchFamily="18" charset="0"/>
                <a:cs typeface="Arial" charset="0"/>
              </a:endParaRPr>
            </a:p>
          </p:txBody>
        </p:sp>
      </p:grpSp>
      <p:sp>
        <p:nvSpPr>
          <p:cNvPr id="141323" name="TextBox 33"/>
          <p:cNvSpPr txBox="1">
            <a:spLocks noChangeArrowheads="1"/>
          </p:cNvSpPr>
          <p:nvPr/>
        </p:nvSpPr>
        <p:spPr bwMode="auto">
          <a:xfrm>
            <a:off x="905494" y="3424932"/>
            <a:ext cx="7493969" cy="2308324"/>
          </a:xfrm>
          <a:prstGeom prst="rect">
            <a:avLst/>
          </a:prstGeom>
          <a:noFill/>
          <a:ln w="9525">
            <a:noFill/>
            <a:miter lim="800000"/>
            <a:headEnd/>
            <a:tailEnd/>
          </a:ln>
        </p:spPr>
        <p:txBody>
          <a:bodyPr wrap="square">
            <a:spAutoFit/>
          </a:bodyPr>
          <a:lstStyle/>
          <a:p>
            <a:pPr marL="342900" indent="-342900">
              <a:buFont typeface="Arial" pitchFamily="34" charset="0"/>
              <a:buChar char="•"/>
            </a:pPr>
            <a:r>
              <a:rPr lang="en-US" altLang="zh-CN" sz="2400" dirty="0" smtClean="0">
                <a:latin typeface="Helvetica"/>
                <a:ea typeface="Cambria Math" pitchFamily="18" charset="0"/>
                <a:cs typeface="Arial" charset="0"/>
              </a:rPr>
              <a:t>If I were given a second chance to choose my major, I would choose </a:t>
            </a:r>
            <a:r>
              <a:rPr lang="en-US" altLang="zh-CN" sz="2400" dirty="0">
                <a:latin typeface="Helvetica"/>
                <a:ea typeface="Cambria Math" pitchFamily="18" charset="0"/>
                <a:cs typeface="Arial" charset="0"/>
              </a:rPr>
              <a:t>…/ I think being a … is </a:t>
            </a:r>
            <a:r>
              <a:rPr lang="en-US" altLang="zh-CN" sz="2400" dirty="0" smtClean="0">
                <a:latin typeface="Helvetica"/>
                <a:ea typeface="Cambria Math" pitchFamily="18" charset="0"/>
                <a:cs typeface="Arial" charset="0"/>
              </a:rPr>
              <a:t>…</a:t>
            </a:r>
          </a:p>
          <a:p>
            <a:pPr marL="342900" indent="-342900">
              <a:buFont typeface="Arial" pitchFamily="34" charset="0"/>
              <a:buChar char="•"/>
            </a:pPr>
            <a:r>
              <a:rPr lang="en-US" altLang="zh-CN" sz="2400" dirty="0" smtClean="0">
                <a:latin typeface="Helvetica"/>
                <a:ea typeface="Cambria Math" pitchFamily="18" charset="0"/>
                <a:cs typeface="Arial" charset="0"/>
              </a:rPr>
              <a:t>accounting, computer science, psychology, </a:t>
            </a:r>
            <a:endParaRPr lang="zh-CN" altLang="zh-CN" sz="2400" dirty="0" smtClean="0">
              <a:latin typeface="Helvetica"/>
              <a:ea typeface="Cambria Math" pitchFamily="18" charset="0"/>
              <a:cs typeface="Arial" charset="0"/>
            </a:endParaRPr>
          </a:p>
          <a:p>
            <a:pPr marL="342900" indent="-342900">
              <a:buFont typeface="Arial" pitchFamily="34" charset="0"/>
              <a:buChar char="•"/>
            </a:pPr>
            <a:r>
              <a:rPr lang="en-US" altLang="zh-CN" sz="2400" dirty="0" smtClean="0">
                <a:latin typeface="Helvetica"/>
                <a:ea typeface="Cambria Math" pitchFamily="18" charset="0"/>
                <a:cs typeface="Arial" charset="0"/>
              </a:rPr>
              <a:t>civil engineering, philosophy, medical technology …</a:t>
            </a:r>
          </a:p>
          <a:p>
            <a:pPr marL="342900" indent="-342900">
              <a:buFont typeface="Arial" pitchFamily="34" charset="0"/>
              <a:buChar char="•"/>
            </a:pPr>
            <a:r>
              <a:rPr lang="en-US" altLang="zh-CN" sz="2400" dirty="0" smtClean="0">
                <a:latin typeface="Helvetica"/>
                <a:ea typeface="Cambria Math" pitchFamily="18" charset="0"/>
                <a:cs typeface="Arial" charset="0"/>
              </a:rPr>
              <a:t>popular</a:t>
            </a:r>
            <a:r>
              <a:rPr lang="en-US" altLang="zh-CN" sz="2400" dirty="0">
                <a:latin typeface="Helvetica"/>
                <a:ea typeface="Cambria Math" pitchFamily="18" charset="0"/>
                <a:cs typeface="Arial" charset="0"/>
              </a:rPr>
              <a:t>, interesting, enjoyable, promising,   practical, meaningful, beneficial, well-paid </a:t>
            </a:r>
            <a:r>
              <a:rPr lang="en-US" altLang="zh-CN" sz="2400" dirty="0" smtClean="0">
                <a:latin typeface="Helvetica"/>
                <a:ea typeface="Cambria Math" pitchFamily="18" charset="0"/>
                <a:cs typeface="Arial" charset="0"/>
              </a:rPr>
              <a:t>…</a:t>
            </a:r>
            <a:endParaRPr lang="en-US" altLang="zh-CN" sz="2400" dirty="0">
              <a:latin typeface="Helvetica"/>
              <a:ea typeface="Cambria Math" pitchFamily="18" charset="0"/>
              <a:cs typeface="Arial" charset="0"/>
            </a:endParaRPr>
          </a:p>
        </p:txBody>
      </p:sp>
      <p:pic>
        <p:nvPicPr>
          <p:cNvPr id="14"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8" name="Group 14"/>
          <p:cNvGrpSpPr/>
          <p:nvPr/>
        </p:nvGrpSpPr>
        <p:grpSpPr>
          <a:xfrm>
            <a:off x="0" y="0"/>
            <a:ext cx="8834438" cy="1198563"/>
            <a:chOff x="0" y="0"/>
            <a:chExt cx="8834438" cy="1198563"/>
          </a:xfrm>
        </p:grpSpPr>
        <p:pic>
          <p:nvPicPr>
            <p:cNvPr id="9"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0" name="TextBox 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7" name="Group 21"/>
          <p:cNvGrpSpPr>
            <a:grpSpLocks/>
          </p:cNvGrpSpPr>
          <p:nvPr/>
        </p:nvGrpSpPr>
        <p:grpSpPr bwMode="auto">
          <a:xfrm rot="20085418">
            <a:off x="412570" y="2398952"/>
            <a:ext cx="5192410" cy="3660533"/>
            <a:chOff x="777673" y="552007"/>
            <a:chExt cx="1757865" cy="157282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6"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0422355">
            <a:off x="616317" y="2674975"/>
            <a:ext cx="4704115" cy="3577337"/>
          </a:xfrm>
          <a:prstGeom prst="rect">
            <a:avLst/>
          </a:prstGeom>
          <a:noFill/>
          <a:ln w="9525">
            <a:noFill/>
            <a:miter lim="800000"/>
            <a:headEnd/>
            <a:tailEnd/>
          </a:ln>
        </p:spPr>
        <p:txBody>
          <a:bodyPr wrap="square">
            <a:spAutoFit/>
          </a:bodyPr>
          <a:lstStyle/>
          <a:p>
            <a:pPr marL="358775" indent="-358775"/>
            <a:r>
              <a:rPr kumimoji="1" lang="en-US" altLang="zh-CN" sz="2400" dirty="0" smtClean="0">
                <a:solidFill>
                  <a:srgbClr val="8E0000"/>
                </a:solidFill>
                <a:latin typeface="Helvetica"/>
                <a:ea typeface="楷体"/>
                <a:cs typeface="华文新魏" charset="0"/>
              </a:rPr>
              <a:t>c. The humanities, the ancient timeless reservoir of knowledge, teach us to see differently and broaden our horizons – which is as useful and relevant in our modern age as it has always been. </a:t>
            </a:r>
            <a:r>
              <a:rPr kumimoji="1" lang="en-US" altLang="zh-CN" sz="2400" dirty="0">
                <a:solidFill>
                  <a:srgbClr val="8E0000"/>
                </a:solidFill>
                <a:latin typeface="Helvetica"/>
                <a:ea typeface="楷体"/>
                <a:cs typeface="华文新魏" charset="0"/>
              </a:rPr>
              <a:t>(Line 2, Para.10)</a:t>
            </a:r>
            <a:endParaRPr kumimoji="1" lang="zh-CN" altLang="zh-CN" sz="2400" dirty="0" smtClean="0">
              <a:solidFill>
                <a:srgbClr val="8E0000"/>
              </a:solidFill>
              <a:latin typeface="Helvetica"/>
              <a:ea typeface="楷体"/>
              <a:cs typeface="华文新魏" charset="0"/>
            </a:endParaRPr>
          </a:p>
        </p:txBody>
      </p:sp>
      <p:grpSp>
        <p:nvGrpSpPr>
          <p:cNvPr id="13" name="组合 12"/>
          <p:cNvGrpSpPr/>
          <p:nvPr/>
        </p:nvGrpSpPr>
        <p:grpSpPr>
          <a:xfrm>
            <a:off x="5008405" y="1469771"/>
            <a:ext cx="4152387" cy="3152816"/>
            <a:chOff x="5008405" y="1469771"/>
            <a:chExt cx="4152387" cy="3152816"/>
          </a:xfrm>
        </p:grpSpPr>
        <p:grpSp>
          <p:nvGrpSpPr>
            <p:cNvPr id="18" name="Group 35"/>
            <p:cNvGrpSpPr>
              <a:grpSpLocks/>
            </p:cNvGrpSpPr>
            <p:nvPr/>
          </p:nvGrpSpPr>
          <p:grpSpPr bwMode="auto">
            <a:xfrm rot="872659">
              <a:off x="5109710" y="1469771"/>
              <a:ext cx="4051082" cy="3152816"/>
              <a:chOff x="3358007" y="3573094"/>
              <a:chExt cx="2045686" cy="1908496"/>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358007" y="3860723"/>
                <a:ext cx="2045686" cy="1620867"/>
              </a:xfrm>
              <a:prstGeom prst="rect">
                <a:avLst/>
              </a:prstGeom>
              <a:noFill/>
              <a:ln w="9525">
                <a:noFill/>
                <a:miter lim="800000"/>
                <a:headEnd/>
                <a:tailEnd/>
              </a:ln>
            </p:spPr>
            <p:txBody>
              <a:bodyPr wrap="square">
                <a:spAutoFit/>
              </a:bodyPr>
              <a:lstStyle/>
              <a:p>
                <a:r>
                  <a:rPr kumimoji="1" lang="zh-CN" altLang="zh-CN" sz="2400" dirty="0" smtClean="0">
                    <a:solidFill>
                      <a:srgbClr val="000000"/>
                    </a:solidFill>
                    <a:latin typeface="华文行楷" pitchFamily="2" charset="-122"/>
                    <a:ea typeface="华文行楷" pitchFamily="2" charset="-122"/>
                    <a:cs typeface="华文新魏" pitchFamily="2" charset="-122"/>
                  </a:rPr>
                  <a:t>人文学</a:t>
                </a:r>
                <a:r>
                  <a:rPr kumimoji="1" lang="zh-CN" altLang="en-US" sz="2400" dirty="0" smtClean="0">
                    <a:solidFill>
                      <a:srgbClr val="000000"/>
                    </a:solidFill>
                    <a:latin typeface="华文行楷" pitchFamily="2" charset="-122"/>
                    <a:ea typeface="华文行楷" pitchFamily="2" charset="-122"/>
                    <a:cs typeface="华文新魏" pitchFamily="2" charset="-122"/>
                  </a:rPr>
                  <a:t>科</a:t>
                </a:r>
                <a:r>
                  <a:rPr kumimoji="1" lang="zh-CN" altLang="zh-CN" sz="2400" dirty="0" smtClean="0">
                    <a:solidFill>
                      <a:srgbClr val="000000"/>
                    </a:solidFill>
                    <a:latin typeface="华文行楷" pitchFamily="2" charset="-122"/>
                    <a:ea typeface="华文行楷" pitchFamily="2" charset="-122"/>
                    <a:cs typeface="华文新魏" pitchFamily="2" charset="-122"/>
                  </a:rPr>
                  <a:t>，这个古老、永恒的知识储蓄库，教我们如何以不同的方式看待事物，同时也拓宽我们的视野。在现代社会中，人文学</a:t>
                </a:r>
                <a:r>
                  <a:rPr kumimoji="1" lang="zh-CN" altLang="en-US" sz="2400" dirty="0" smtClean="0">
                    <a:solidFill>
                      <a:srgbClr val="000000"/>
                    </a:solidFill>
                    <a:latin typeface="华文行楷" pitchFamily="2" charset="-122"/>
                    <a:ea typeface="华文行楷" pitchFamily="2" charset="-122"/>
                    <a:cs typeface="华文新魏" pitchFamily="2" charset="-122"/>
                  </a:rPr>
                  <a:t>科一如既往地</a:t>
                </a:r>
                <a:r>
                  <a:rPr kumimoji="1" lang="zh-CN" altLang="zh-CN" sz="2400" dirty="0" smtClean="0">
                    <a:solidFill>
                      <a:srgbClr val="000000"/>
                    </a:solidFill>
                    <a:latin typeface="华文行楷" pitchFamily="2" charset="-122"/>
                    <a:ea typeface="华文行楷" pitchFamily="2" charset="-122"/>
                    <a:cs typeface="华文新魏" pitchFamily="2" charset="-122"/>
                  </a:rPr>
                  <a:t>同生活息息相关，</a:t>
                </a:r>
                <a:r>
                  <a:rPr kumimoji="1" lang="zh-CN" altLang="en-US" sz="2400" dirty="0">
                    <a:solidFill>
                      <a:srgbClr val="000000"/>
                    </a:solidFill>
                    <a:latin typeface="华文行楷" pitchFamily="2" charset="-122"/>
                    <a:ea typeface="华文行楷" pitchFamily="2" charset="-122"/>
                    <a:cs typeface="华文新魏" pitchFamily="2" charset="-122"/>
                  </a:rPr>
                  <a:t>也</a:t>
                </a:r>
                <a:r>
                  <a:rPr kumimoji="1" lang="zh-CN" altLang="zh-CN" sz="2400" dirty="0" smtClean="0">
                    <a:solidFill>
                      <a:srgbClr val="000000"/>
                    </a:solidFill>
                    <a:latin typeface="华文行楷" pitchFamily="2" charset="-122"/>
                    <a:ea typeface="华文行楷" pitchFamily="2" charset="-122"/>
                    <a:cs typeface="华文新魏" pitchFamily="2" charset="-122"/>
                  </a:rPr>
                  <a:t>发挥着重要作用。</a:t>
                </a:r>
              </a:p>
            </p:txBody>
          </p:sp>
        </p:grpSp>
        <p:sp>
          <p:nvSpPr>
            <p:cNvPr id="29" name="Freeform 6"/>
            <p:cNvSpPr>
              <a:spLocks/>
            </p:cNvSpPr>
            <p:nvPr/>
          </p:nvSpPr>
          <p:spPr bwMode="auto">
            <a:xfrm rot="822209">
              <a:off x="5008405" y="1690589"/>
              <a:ext cx="4032881" cy="291912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4" name="组合 13"/>
          <p:cNvGrpSpPr/>
          <p:nvPr/>
        </p:nvGrpSpPr>
        <p:grpSpPr>
          <a:xfrm>
            <a:off x="-14288" y="44227"/>
            <a:ext cx="7982940" cy="1152525"/>
            <a:chOff x="-14288" y="-27384"/>
            <a:chExt cx="7982940" cy="1152525"/>
          </a:xfrm>
        </p:grpSpPr>
        <p:pic>
          <p:nvPicPr>
            <p:cNvPr id="15" name="Picture 2"/>
            <p:cNvPicPr>
              <a:picLocks noChangeAspect="1" noChangeArrowheads="1"/>
            </p:cNvPicPr>
            <p:nvPr/>
          </p:nvPicPr>
          <p:blipFill>
            <a:blip r:embed="rId7"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8"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6" y="1620669"/>
            <a:ext cx="7429552" cy="4951603"/>
            <a:chOff x="785786" y="1620669"/>
            <a:chExt cx="7429552" cy="4951603"/>
          </a:xfrm>
        </p:grpSpPr>
        <p:pic>
          <p:nvPicPr>
            <p:cNvPr id="20" name="Picture 3">
              <a:hlinkClick r:id="rId2"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76256" y="3827091"/>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42955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8775" indent="-358775"/>
              <a:r>
                <a:rPr lang="en-US" altLang="zh-CN" sz="2600" b="0" dirty="0" smtClean="0">
                  <a:solidFill>
                    <a:schemeClr val="tx1"/>
                  </a:solidFill>
                  <a:latin typeface="Helvetica" pitchFamily="34" charset="0"/>
                </a:rPr>
                <a:t>1  What are the main factors that affect students’ decision on choosing their majors?</a:t>
              </a:r>
              <a:endParaRPr lang="zh-CN" altLang="zh-CN" sz="2600" b="0" dirty="0" smtClean="0">
                <a:solidFill>
                  <a:schemeClr val="tx1"/>
                </a:solidFill>
                <a:latin typeface="Helvetica" pitchFamily="34" charset="0"/>
              </a:endParaRPr>
            </a:p>
            <a:p>
              <a:pPr marL="358775" indent="-358775"/>
              <a:endParaRPr lang="zh-CN" altLang="zh-CN" sz="2400" dirty="0" smtClean="0"/>
            </a:p>
            <a:p>
              <a:pPr marL="358775" indent="-358775"/>
              <a:endParaRPr lang="zh-CN" altLang="zh-CN" sz="2600" b="0" dirty="0" smtClean="0">
                <a:solidFill>
                  <a:schemeClr val="tx1"/>
                </a:solidFill>
                <a:latin typeface="Helvetica" pitchFamily="34" charset="0"/>
              </a:endParaRPr>
            </a:p>
            <a:p>
              <a:pPr marL="358775" indent="-358775" algn="just" eaLnBrk="1" hangingPunct="1"/>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85786" y="3071810"/>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8775" indent="-358775"/>
              <a:r>
                <a:rPr lang="en-US" altLang="zh-CN" sz="2600" b="0" dirty="0" smtClean="0">
                  <a:solidFill>
                    <a:schemeClr val="tx1"/>
                  </a:solidFill>
                  <a:latin typeface="Helvetica" pitchFamily="34" charset="0"/>
                </a:rPr>
                <a:t>2  Why are there more science majors than liberal arts majors in college today? </a:t>
              </a:r>
              <a:endParaRPr lang="zh-CN" altLang="zh-CN" sz="2600" b="0" dirty="0" smtClean="0">
                <a:solidFill>
                  <a:schemeClr val="tx1"/>
                </a:solidFill>
                <a:latin typeface="Helvetica" pitchFamily="34" charset="0"/>
              </a:endParaRPr>
            </a:p>
          </p:txBody>
        </p:sp>
        <p:sp>
          <p:nvSpPr>
            <p:cNvPr id="17" name="Text Box 18"/>
            <p:cNvSpPr txBox="1">
              <a:spLocks noChangeArrowheads="1"/>
            </p:cNvSpPr>
            <p:nvPr/>
          </p:nvSpPr>
          <p:spPr bwMode="auto">
            <a:xfrm>
              <a:off x="785786" y="4636668"/>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266700" indent="-266700"/>
              <a:r>
                <a:rPr lang="en-US" altLang="zh-CN" sz="2600" b="0" dirty="0" smtClean="0">
                  <a:solidFill>
                    <a:schemeClr val="tx1"/>
                  </a:solidFill>
                  <a:latin typeface="Helvetica" pitchFamily="34" charset="0"/>
                </a:rPr>
                <a:t>3 Should schools give more support to the study of the humanities? Why or why not?</a:t>
              </a:r>
              <a:endParaRPr lang="zh-CN" altLang="zh-CN" sz="2600" b="0" dirty="0" smtClean="0">
                <a:solidFill>
                  <a:schemeClr val="tx1"/>
                </a:solidFill>
                <a:latin typeface="Helvetica" pitchFamily="34" charset="0"/>
              </a:endParaRPr>
            </a:p>
          </p:txBody>
        </p:sp>
        <p:pic>
          <p:nvPicPr>
            <p:cNvPr id="18" name="Picture 3">
              <a:hlinkClick r:id="rId4"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16453" y="2077993"/>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4" action="ppaction://hlinksldjump"/>
            </p:cNvPr>
            <p:cNvSpPr txBox="1"/>
            <p:nvPr/>
          </p:nvSpPr>
          <p:spPr>
            <a:xfrm>
              <a:off x="6979637" y="244616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2" action="ppaction://hlinksldjump"/>
            </p:cNvPr>
            <p:cNvSpPr txBox="1"/>
            <p:nvPr/>
          </p:nvSpPr>
          <p:spPr>
            <a:xfrm>
              <a:off x="7037707" y="4149080"/>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2" name="Picture 3">
              <a:hlinkClick r:id="rId5"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79637" y="5564160"/>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5" action="ppaction://hlinksldjump"/>
            </p:cNvPr>
            <p:cNvSpPr txBox="1"/>
            <p:nvPr/>
          </p:nvSpPr>
          <p:spPr>
            <a:xfrm>
              <a:off x="7203163" y="593233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27" name="Picture 4">
            <a:hlinkClick r:id="rId6" action="ppaction://hlinksldjump"/>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4" name="组合 13"/>
          <p:cNvGrpSpPr/>
          <p:nvPr/>
        </p:nvGrpSpPr>
        <p:grpSpPr>
          <a:xfrm>
            <a:off x="-14288" y="-27384"/>
            <a:ext cx="7296855" cy="1152525"/>
            <a:chOff x="-14288" y="-27384"/>
            <a:chExt cx="7296855" cy="1152525"/>
          </a:xfrm>
        </p:grpSpPr>
        <p:pic>
          <p:nvPicPr>
            <p:cNvPr id="15" name="Picture 2"/>
            <p:cNvPicPr>
              <a:picLocks noChangeAspect="1" noChangeArrowheads="1"/>
            </p:cNvPicPr>
            <p:nvPr/>
          </p:nvPicPr>
          <p:blipFill>
            <a:blip r:embed="rId8" cstate="print"/>
            <a:srcRect/>
            <a:stretch>
              <a:fillRect/>
            </a:stretch>
          </p:blipFill>
          <p:spPr bwMode="auto">
            <a:xfrm>
              <a:off x="-14288" y="-27384"/>
              <a:ext cx="3779838" cy="1152525"/>
            </a:xfrm>
            <a:prstGeom prst="rect">
              <a:avLst/>
            </a:prstGeom>
            <a:noFill/>
            <a:ln w="9525">
              <a:noFill/>
              <a:miter lim="800000"/>
              <a:headEnd/>
              <a:tailEnd/>
            </a:ln>
          </p:spPr>
        </p:pic>
        <p:sp>
          <p:nvSpPr>
            <p:cNvPr id="23" name="TextBox 22">
              <a:hlinkClick r:id="rId9"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5" name="矩形 24"/>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8979469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2" cstate="print"/>
          <a:srcRect/>
          <a:stretch>
            <a:fillRect/>
          </a:stretch>
        </p:blipFill>
        <p:spPr bwMode="auto">
          <a:xfrm>
            <a:off x="1344043" y="2420888"/>
            <a:ext cx="6252293" cy="3384376"/>
          </a:xfrm>
          <a:prstGeom prst="rect">
            <a:avLst/>
          </a:prstGeom>
          <a:noFill/>
        </p:spPr>
      </p:pic>
      <p:sp>
        <p:nvSpPr>
          <p:cNvPr id="10" name="TextBox 9"/>
          <p:cNvSpPr txBox="1">
            <a:spLocks noChangeArrowheads="1"/>
          </p:cNvSpPr>
          <p:nvPr/>
        </p:nvSpPr>
        <p:spPr bwMode="auto">
          <a:xfrm>
            <a:off x="1979712" y="2839576"/>
            <a:ext cx="5382047" cy="2677656"/>
          </a:xfrm>
          <a:prstGeom prst="rect">
            <a:avLst/>
          </a:prstGeom>
          <a:noFill/>
          <a:ln w="9525">
            <a:noFill/>
            <a:miter lim="800000"/>
            <a:headEnd/>
            <a:tailEnd/>
          </a:ln>
        </p:spPr>
        <p:txBody>
          <a:bodyPr wrap="square">
            <a:spAutoFit/>
          </a:bodyPr>
          <a:lstStyle/>
          <a:p>
            <a:pPr lvl="0">
              <a:buFont typeface="Arial" pitchFamily="34" charset="0"/>
              <a:buChar char="•"/>
            </a:pPr>
            <a:r>
              <a:rPr lang="en-US" altLang="zh-CN" sz="2400" dirty="0" smtClean="0"/>
              <a:t>  </a:t>
            </a:r>
            <a:r>
              <a:rPr lang="en-US" altLang="zh-CN" sz="2400" dirty="0" smtClean="0">
                <a:latin typeface="Helvetica"/>
                <a:ea typeface="楷体_GB2312" pitchFamily="49" charset="-122"/>
              </a:rPr>
              <a:t>personal interest</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special talents </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future job prospects</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financial status</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family advice</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friends influence</a:t>
            </a:r>
            <a:endParaRPr lang="zh-CN" altLang="zh-CN" sz="2400" dirty="0" smtClean="0">
              <a:latin typeface="Helvetica"/>
              <a:ea typeface="楷体_GB2312" pitchFamily="49" charset="-122"/>
            </a:endParaRPr>
          </a:p>
          <a:p>
            <a:r>
              <a:rPr lang="zh-CN" altLang="zh-CN" sz="2400" dirty="0" smtClean="0">
                <a:latin typeface="Helvetica"/>
                <a:ea typeface="楷体_GB2312" pitchFamily="49" charset="-122"/>
              </a:rPr>
              <a:t>•</a:t>
            </a:r>
            <a:r>
              <a:rPr lang="en-US" altLang="zh-CN" sz="2400" dirty="0" smtClean="0">
                <a:latin typeface="Helvetica"/>
                <a:ea typeface="楷体_GB2312" pitchFamily="49" charset="-122"/>
              </a:rPr>
              <a:t>  social environment</a:t>
            </a:r>
            <a:endParaRPr lang="zh-CN" altLang="en-US" sz="2300" dirty="0">
              <a:latin typeface="Helvetica"/>
              <a:ea typeface="楷体_GB2312"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8" y="1334990"/>
            <a:ext cx="7691886" cy="830997"/>
          </a:xfrm>
          <a:prstGeom prst="rect">
            <a:avLst/>
          </a:prstGeom>
          <a:noFill/>
          <a:ln w="9525">
            <a:noFill/>
            <a:miter lim="800000"/>
            <a:headEnd/>
            <a:tailEnd/>
          </a:ln>
        </p:spPr>
        <p:txBody>
          <a:bodyPr wrap="square">
            <a:spAutoFit/>
          </a:bodyPr>
          <a:lstStyle/>
          <a:p>
            <a:pPr marL="271463" indent="-271463"/>
            <a:r>
              <a:rPr lang="en-US" altLang="zh-CN" sz="2400" dirty="0" smtClean="0">
                <a:latin typeface="Helvetica" pitchFamily="34" charset="0"/>
              </a:rPr>
              <a:t>1  What are the main factors that affect students’ decision on choosing their majors?</a:t>
            </a:r>
            <a:endParaRPr lang="en-US" altLang="zh-CN" sz="2400" dirty="0">
              <a:solidFill>
                <a:srgbClr val="1C1C1C"/>
              </a:solidFill>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8" name="TextBox 7">
            <a:hlinkClick r:id="rId3"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spTree>
    <p:extLst>
      <p:ext uri="{BB962C8B-B14F-4D97-AF65-F5344CB8AC3E}">
        <p14:creationId xmlns="" xmlns:p14="http://schemas.microsoft.com/office/powerpoint/2010/main"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2015年修改\图片4.jpg"/>
          <p:cNvPicPr>
            <a:picLocks noChangeAspect="1" noChangeArrowheads="1"/>
          </p:cNvPicPr>
          <p:nvPr/>
        </p:nvPicPr>
        <p:blipFill>
          <a:blip r:embed="rId2" cstate="print"/>
          <a:srcRect/>
          <a:stretch>
            <a:fillRect/>
          </a:stretch>
        </p:blipFill>
        <p:spPr bwMode="auto">
          <a:xfrm>
            <a:off x="1325490" y="2708920"/>
            <a:ext cx="5694782" cy="2664296"/>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7" y="1484784"/>
            <a:ext cx="7328177" cy="892552"/>
          </a:xfrm>
          <a:prstGeom prst="rect">
            <a:avLst/>
          </a:prstGeom>
          <a:noFill/>
          <a:ln w="9525">
            <a:noFill/>
            <a:miter lim="800000"/>
            <a:headEnd/>
            <a:tailEnd/>
          </a:ln>
        </p:spPr>
        <p:txBody>
          <a:bodyPr wrap="square">
            <a:spAutoFit/>
          </a:bodyPr>
          <a:lstStyle/>
          <a:p>
            <a:pPr marL="361950" indent="-361950"/>
            <a:r>
              <a:rPr lang="en-US" altLang="zh-CN" sz="2600" dirty="0" smtClean="0">
                <a:latin typeface="Helvetica" pitchFamily="34" charset="0"/>
                <a:ea typeface="楷体_GB2312" charset="0"/>
                <a:cs typeface="楷体_GB2312" charset="0"/>
              </a:rPr>
              <a:t>2. Why are there more science majors than liberal arts majors in college today? </a:t>
            </a:r>
            <a:endParaRPr lang="en-US" altLang="zh-CN" sz="2400" dirty="0">
              <a:solidFill>
                <a:srgbClr val="1C1C1C"/>
              </a:solidFill>
            </a:endParaRPr>
          </a:p>
        </p:txBody>
      </p:sp>
      <p:pic>
        <p:nvPicPr>
          <p:cNvPr id="16"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936773" y="3360474"/>
            <a:ext cx="4723459" cy="1292662"/>
          </a:xfrm>
          <a:prstGeom prst="rect">
            <a:avLst/>
          </a:prstGeom>
          <a:noFill/>
        </p:spPr>
        <p:txBody>
          <a:bodyPr wrap="square" rtlCol="0">
            <a:spAutoFit/>
          </a:bodyPr>
          <a:lstStyle/>
          <a:p>
            <a:pPr marL="271463" indent="-271463">
              <a:buFont typeface="Arial" pitchFamily="34" charset="0"/>
              <a:buChar char="•"/>
            </a:pPr>
            <a:r>
              <a:rPr lang="en-US" altLang="zh-CN" sz="2600" dirty="0" smtClean="0">
                <a:latin typeface="Helvetica" pitchFamily="34" charset="0"/>
                <a:ea typeface="楷体_GB2312" charset="0"/>
                <a:cs typeface="楷体_GB2312" charset="0"/>
              </a:rPr>
              <a:t>better job opportunities</a:t>
            </a:r>
          </a:p>
          <a:p>
            <a:pPr marL="271463" indent="-271463">
              <a:buFont typeface="Arial" pitchFamily="34" charset="0"/>
              <a:buChar char="•"/>
            </a:pPr>
            <a:r>
              <a:rPr lang="en-US" altLang="zh-CN" sz="2600" dirty="0" smtClean="0">
                <a:latin typeface="Helvetica" pitchFamily="34" charset="0"/>
                <a:ea typeface="楷体_GB2312" charset="0"/>
                <a:cs typeface="楷体_GB2312" charset="0"/>
              </a:rPr>
              <a:t>more practical skills</a:t>
            </a:r>
          </a:p>
          <a:p>
            <a:pPr marL="271463" indent="-271463">
              <a:buFont typeface="Arial" pitchFamily="34" charset="0"/>
              <a:buChar char="•"/>
            </a:pPr>
            <a:r>
              <a:rPr lang="en-US" altLang="zh-CN" sz="2600" dirty="0" smtClean="0">
                <a:latin typeface="Helvetica" pitchFamily="34" charset="0"/>
                <a:ea typeface="楷体_GB2312" charset="0"/>
                <a:cs typeface="楷体_GB2312" charset="0"/>
              </a:rPr>
              <a:t>Highly-paid jobs</a:t>
            </a:r>
          </a:p>
        </p:txBody>
      </p:sp>
      <p:grpSp>
        <p:nvGrpSpPr>
          <p:cNvPr id="8" name="组合 7"/>
          <p:cNvGrpSpPr/>
          <p:nvPr/>
        </p:nvGrpSpPr>
        <p:grpSpPr>
          <a:xfrm>
            <a:off x="-14288" y="-27384"/>
            <a:ext cx="7296855" cy="1152525"/>
            <a:chOff x="-14288" y="-27384"/>
            <a:chExt cx="7296855" cy="1152525"/>
          </a:xfrm>
        </p:grpSpPr>
        <p:pic>
          <p:nvPicPr>
            <p:cNvPr id="10"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1" name="TextBox 10">
              <a:hlinkClick r:id="rId3"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cstate="print"/>
          <a:srcRect/>
          <a:stretch>
            <a:fillRect/>
          </a:stretch>
        </p:blipFill>
        <p:spPr bwMode="auto">
          <a:xfrm>
            <a:off x="467544" y="2060848"/>
            <a:ext cx="8318728" cy="4443538"/>
          </a:xfrm>
          <a:prstGeom prst="rect">
            <a:avLst/>
          </a:prstGeom>
          <a:noFill/>
        </p:spPr>
      </p:pic>
      <p:sp>
        <p:nvSpPr>
          <p:cNvPr id="10" name="TextBox 9"/>
          <p:cNvSpPr txBox="1">
            <a:spLocks noChangeArrowheads="1"/>
          </p:cNvSpPr>
          <p:nvPr/>
        </p:nvSpPr>
        <p:spPr bwMode="auto">
          <a:xfrm>
            <a:off x="940023" y="2685512"/>
            <a:ext cx="7664425" cy="1569660"/>
          </a:xfrm>
          <a:prstGeom prst="rect">
            <a:avLst/>
          </a:prstGeom>
          <a:noFill/>
          <a:ln w="9525">
            <a:noFill/>
            <a:miter lim="800000"/>
            <a:headEnd/>
            <a:tailEnd/>
          </a:ln>
        </p:spPr>
        <p:txBody>
          <a:bodyPr wrap="square">
            <a:spAutoFit/>
          </a:bodyPr>
          <a:lstStyle/>
          <a:p>
            <a:pPr lvl="0">
              <a:buFont typeface="Arial" pitchFamily="34" charset="0"/>
              <a:buChar char="•"/>
            </a:pPr>
            <a:r>
              <a:rPr lang="en-US" altLang="zh-CN" sz="2400" dirty="0" smtClean="0">
                <a:latin typeface="Helvetica" pitchFamily="34" charset="0"/>
                <a:ea typeface="楷体_GB2312" charset="0"/>
                <a:cs typeface="楷体_GB2312" charset="0"/>
              </a:rPr>
              <a:t>  </a:t>
            </a:r>
            <a:r>
              <a:rPr lang="en-US" altLang="zh-CN" sz="2400" b="1" dirty="0" smtClean="0">
                <a:latin typeface="Helvetica" pitchFamily="34" charset="0"/>
                <a:ea typeface="楷体_GB2312" charset="0"/>
                <a:cs typeface="楷体_GB2312" charset="0"/>
              </a:rPr>
              <a:t>Yes</a:t>
            </a:r>
            <a:r>
              <a:rPr lang="en-US" altLang="zh-CN" sz="2400" dirty="0" smtClean="0">
                <a:latin typeface="Helvetica" pitchFamily="34" charset="0"/>
                <a:ea typeface="楷体_GB2312" charset="0"/>
                <a:cs typeface="楷体_GB2312" charset="0"/>
              </a:rPr>
              <a:t>, it invests students with great insight.</a:t>
            </a:r>
            <a:endParaRPr lang="zh-CN" altLang="zh-CN" sz="2400" dirty="0" smtClean="0">
              <a:latin typeface="Helvetica" pitchFamily="34" charset="0"/>
              <a:ea typeface="楷体_GB2312" charset="0"/>
              <a:cs typeface="楷体_GB2312" charset="0"/>
            </a:endParaRPr>
          </a:p>
          <a:p>
            <a:r>
              <a:rPr lang="en-US" altLang="zh-CN" sz="2400" dirty="0" smtClean="0">
                <a:latin typeface="Helvetica" pitchFamily="34" charset="0"/>
                <a:ea typeface="楷体_GB2312" charset="0"/>
                <a:cs typeface="楷体_GB2312" charset="0"/>
              </a:rPr>
              <a:t>•  </a:t>
            </a:r>
            <a:r>
              <a:rPr lang="en-US" altLang="zh-CN" sz="2400" b="1" dirty="0" smtClean="0">
                <a:latin typeface="Helvetica" pitchFamily="34" charset="0"/>
                <a:ea typeface="楷体_GB2312" charset="0"/>
                <a:cs typeface="楷体_GB2312" charset="0"/>
              </a:rPr>
              <a:t>Yes</a:t>
            </a:r>
            <a:r>
              <a:rPr lang="en-US" altLang="zh-CN" sz="2400" dirty="0" smtClean="0">
                <a:latin typeface="Helvetica" pitchFamily="34" charset="0"/>
                <a:ea typeface="楷体_GB2312" charset="0"/>
                <a:cs typeface="楷体_GB2312" charset="0"/>
              </a:rPr>
              <a:t>, it helps students be better-rounded.</a:t>
            </a:r>
            <a:endParaRPr lang="zh-CN" altLang="zh-CN" sz="2400" dirty="0" smtClean="0">
              <a:latin typeface="Helvetica" pitchFamily="34" charset="0"/>
              <a:ea typeface="楷体_GB2312" charset="0"/>
              <a:cs typeface="楷体_GB2312" charset="0"/>
            </a:endParaRPr>
          </a:p>
          <a:p>
            <a:r>
              <a:rPr lang="en-US" altLang="zh-CN" sz="2400" dirty="0" smtClean="0">
                <a:latin typeface="Helvetica" pitchFamily="34" charset="0"/>
                <a:ea typeface="楷体_GB2312" charset="0"/>
                <a:cs typeface="楷体_GB2312" charset="0"/>
              </a:rPr>
              <a:t>• </a:t>
            </a:r>
            <a:r>
              <a:rPr lang="en-US" altLang="zh-CN" sz="2400" b="1" dirty="0" smtClean="0">
                <a:latin typeface="Helvetica" pitchFamily="34" charset="0"/>
                <a:ea typeface="楷体_GB2312" charset="0"/>
                <a:cs typeface="楷体_GB2312" charset="0"/>
              </a:rPr>
              <a:t> Yes</a:t>
            </a:r>
            <a:r>
              <a:rPr lang="en-US" altLang="zh-CN" sz="2400" dirty="0" smtClean="0">
                <a:latin typeface="Helvetica" pitchFamily="34" charset="0"/>
                <a:ea typeface="楷体_GB2312" charset="0"/>
                <a:cs typeface="楷体_GB2312" charset="0"/>
              </a:rPr>
              <a:t>, it provides students with flexibility to change their careers. </a:t>
            </a:r>
            <a:endParaRPr lang="zh-CN" altLang="zh-CN" sz="2400" dirty="0" smtClean="0">
              <a:latin typeface="Helvetica" pitchFamily="34" charset="0"/>
              <a:ea typeface="楷体_GB2312" charset="0"/>
              <a:cs typeface="楷体_GB2312" charset="0"/>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920873" y="1224968"/>
            <a:ext cx="7395543" cy="892552"/>
          </a:xfrm>
          <a:prstGeom prst="rect">
            <a:avLst/>
          </a:prstGeom>
          <a:noFill/>
          <a:ln w="9525">
            <a:noFill/>
            <a:miter lim="800000"/>
            <a:headEnd/>
            <a:tailEnd/>
          </a:ln>
        </p:spPr>
        <p:txBody>
          <a:bodyPr wrap="square">
            <a:spAutoFit/>
          </a:bodyPr>
          <a:lstStyle/>
          <a:p>
            <a:pPr marL="361950" indent="-361950"/>
            <a:r>
              <a:rPr lang="en-US" altLang="zh-CN" sz="2600" dirty="0" smtClean="0">
                <a:latin typeface="Helvetica" pitchFamily="34" charset="0"/>
                <a:ea typeface="楷体_GB2312" charset="0"/>
                <a:cs typeface="楷体_GB2312" charset="0"/>
              </a:rPr>
              <a:t>3. Should schools give more support to the study of the humanities? Why or why not?</a:t>
            </a:r>
            <a:endParaRPr lang="en-US" altLang="zh-CN" sz="2400" dirty="0">
              <a:solidFill>
                <a:srgbClr val="1C1C1C"/>
              </a:solidFill>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a:spLocks noChangeArrowheads="1"/>
          </p:cNvSpPr>
          <p:nvPr/>
        </p:nvSpPr>
        <p:spPr bwMode="auto">
          <a:xfrm>
            <a:off x="971600" y="4277878"/>
            <a:ext cx="7664425" cy="2751522"/>
          </a:xfrm>
          <a:prstGeom prst="rect">
            <a:avLst/>
          </a:prstGeom>
          <a:noFill/>
          <a:ln w="9525">
            <a:noFill/>
            <a:miter lim="800000"/>
            <a:headEnd/>
            <a:tailEnd/>
          </a:ln>
        </p:spPr>
        <p:txBody>
          <a:bodyPr wrap="square">
            <a:spAutoFit/>
          </a:bodyPr>
          <a:lstStyle/>
          <a:p>
            <a:r>
              <a:rPr lang="en-US" altLang="zh-CN" sz="2400" b="1" dirty="0" smtClean="0">
                <a:latin typeface="Helvetica" pitchFamily="34" charset="0"/>
                <a:ea typeface="楷体_GB2312" charset="0"/>
                <a:cs typeface="楷体_GB2312" charset="0"/>
              </a:rPr>
              <a:t>•  No</a:t>
            </a:r>
            <a:r>
              <a:rPr lang="en-US" altLang="zh-CN" sz="2400" dirty="0" smtClean="0">
                <a:latin typeface="Helvetica" pitchFamily="34" charset="0"/>
                <a:ea typeface="楷体_GB2312" charset="0"/>
                <a:cs typeface="楷体_GB2312" charset="0"/>
              </a:rPr>
              <a:t>, it doesn’t satisfy students’ needs for their future careers.</a:t>
            </a:r>
            <a:endParaRPr lang="zh-CN" altLang="zh-CN" sz="2400" dirty="0" smtClean="0">
              <a:latin typeface="Helvetica" pitchFamily="34" charset="0"/>
              <a:ea typeface="楷体_GB2312" charset="0"/>
              <a:cs typeface="楷体_GB2312" charset="0"/>
            </a:endParaRPr>
          </a:p>
          <a:p>
            <a:r>
              <a:rPr lang="en-US" altLang="zh-CN" sz="2400" dirty="0" smtClean="0">
                <a:latin typeface="Helvetica" pitchFamily="34" charset="0"/>
                <a:ea typeface="楷体_GB2312" charset="0"/>
                <a:cs typeface="楷体_GB2312" charset="0"/>
              </a:rPr>
              <a:t>•  </a:t>
            </a:r>
            <a:r>
              <a:rPr lang="en-US" altLang="zh-CN" sz="2400" b="1" dirty="0" smtClean="0">
                <a:latin typeface="Helvetica" pitchFamily="34" charset="0"/>
                <a:ea typeface="楷体_GB2312" charset="0"/>
                <a:cs typeface="楷体_GB2312" charset="0"/>
              </a:rPr>
              <a:t>No</a:t>
            </a:r>
            <a:r>
              <a:rPr lang="en-US" altLang="zh-CN" sz="2400" dirty="0" smtClean="0">
                <a:latin typeface="Helvetica" pitchFamily="34" charset="0"/>
                <a:ea typeface="楷体_GB2312" charset="0"/>
                <a:cs typeface="楷体_GB2312" charset="0"/>
              </a:rPr>
              <a:t>, colleges are experiencing deep budget cuts and need to prioritize their financial resources. </a:t>
            </a:r>
            <a:endParaRPr lang="zh-CN" altLang="zh-CN" sz="2400" dirty="0" smtClean="0">
              <a:latin typeface="Helvetica" pitchFamily="34" charset="0"/>
              <a:ea typeface="楷体_GB2312" charset="0"/>
              <a:cs typeface="楷体_GB2312" charset="0"/>
            </a:endParaRPr>
          </a:p>
          <a:p>
            <a:r>
              <a:rPr lang="en-US" altLang="zh-CN" sz="2400" dirty="0" smtClean="0">
                <a:latin typeface="Helvetica" pitchFamily="34" charset="0"/>
                <a:ea typeface="楷体_GB2312" charset="0"/>
                <a:cs typeface="楷体_GB2312" charset="0"/>
              </a:rPr>
              <a:t>•  </a:t>
            </a:r>
            <a:r>
              <a:rPr lang="en-US" altLang="zh-CN" sz="2400" b="1" dirty="0" smtClean="0">
                <a:latin typeface="Helvetica" pitchFamily="34" charset="0"/>
                <a:ea typeface="楷体_GB2312" charset="0"/>
                <a:cs typeface="楷体_GB2312" charset="0"/>
              </a:rPr>
              <a:t>No</a:t>
            </a:r>
            <a:r>
              <a:rPr lang="en-US" altLang="zh-CN" sz="2400" dirty="0" smtClean="0">
                <a:latin typeface="Helvetica" pitchFamily="34" charset="0"/>
                <a:ea typeface="楷体_GB2312" charset="0"/>
                <a:cs typeface="楷体_GB2312" charset="0"/>
              </a:rPr>
              <a:t>, the society needs more skills, not literatures.</a:t>
            </a:r>
            <a:endParaRPr lang="zh-CN" altLang="zh-CN" sz="2400" dirty="0" smtClean="0">
              <a:latin typeface="Helvetica" pitchFamily="34" charset="0"/>
              <a:ea typeface="楷体_GB2312" charset="0"/>
              <a:cs typeface="楷体_GB2312" charset="0"/>
            </a:endParaRPr>
          </a:p>
          <a:p>
            <a:pPr marL="514350" indent="-514350" algn="just">
              <a:lnSpc>
                <a:spcPct val="110000"/>
              </a:lnSpc>
              <a:defRPr/>
            </a:pPr>
            <a:endParaRPr lang="ko-KR" altLang="ko-KR" sz="2400" dirty="0" smtClean="0">
              <a:latin typeface="Helvetica"/>
              <a:ea typeface="楷体_GB2312" pitchFamily="49" charset="-122"/>
            </a:endParaRPr>
          </a:p>
          <a:p>
            <a:pPr algn="just" eaLnBrk="0" hangingPunct="0">
              <a:lnSpc>
                <a:spcPct val="110000"/>
              </a:lnSpc>
            </a:pPr>
            <a:endParaRPr lang="zh-CN" altLang="en-US" sz="2400" dirty="0">
              <a:latin typeface="Helvetica"/>
              <a:ea typeface="楷体_GB2312" pitchFamily="49" charset="-122"/>
            </a:endParaRPr>
          </a:p>
        </p:txBody>
      </p:sp>
      <p:grpSp>
        <p:nvGrpSpPr>
          <p:cNvPr id="9" name="组合 8"/>
          <p:cNvGrpSpPr/>
          <p:nvPr/>
        </p:nvGrpSpPr>
        <p:grpSpPr>
          <a:xfrm>
            <a:off x="-14288" y="-27384"/>
            <a:ext cx="7296855" cy="1152525"/>
            <a:chOff x="-14288" y="-27384"/>
            <a:chExt cx="7296855" cy="1152525"/>
          </a:xfrm>
        </p:grpSpPr>
        <p:pic>
          <p:nvPicPr>
            <p:cNvPr id="14"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5" name="TextBox 14">
              <a:hlinkClick r:id="rId3"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grpSp>
        <p:nvGrpSpPr>
          <p:cNvPr id="18" name="组合 17"/>
          <p:cNvGrpSpPr/>
          <p:nvPr/>
        </p:nvGrpSpPr>
        <p:grpSpPr>
          <a:xfrm>
            <a:off x="924276" y="1654601"/>
            <a:ext cx="6069776" cy="2994472"/>
            <a:chOff x="924276" y="1884382"/>
            <a:chExt cx="6069776" cy="2994472"/>
          </a:xfrm>
        </p:grpSpPr>
        <p:sp>
          <p:nvSpPr>
            <p:cNvPr id="7" name="TextBox 6"/>
            <p:cNvSpPr txBox="1">
              <a:spLocks noChangeArrowheads="1"/>
            </p:cNvSpPr>
            <p:nvPr/>
          </p:nvSpPr>
          <p:spPr bwMode="auto">
            <a:xfrm>
              <a:off x="924276" y="3370749"/>
              <a:ext cx="5865846" cy="1508105"/>
            </a:xfrm>
            <a:prstGeom prst="rect">
              <a:avLst/>
            </a:prstGeom>
            <a:noFill/>
            <a:ln w="9525">
              <a:noFill/>
              <a:miter lim="800000"/>
              <a:headEnd/>
              <a:tailEnd/>
            </a:ln>
          </p:spPr>
          <p:txBody>
            <a:bodyPr wrap="square">
              <a:spAutoFit/>
            </a:bodyPr>
            <a:lstStyle/>
            <a:p>
              <a:r>
                <a:rPr lang="en-US" altLang="zh-CN" sz="2800" dirty="0" smtClean="0">
                  <a:solidFill>
                    <a:srgbClr val="000000"/>
                  </a:solidFill>
                  <a:latin typeface="Helvetica"/>
                </a:rPr>
                <a:t>What are the benefits of having the liberal arts education?</a:t>
              </a:r>
              <a:endParaRPr lang="zh-CN" altLang="zh-CN" sz="2800" dirty="0" smtClean="0">
                <a:solidFill>
                  <a:srgbClr val="000000"/>
                </a:solidFill>
                <a:latin typeface="Helvetica"/>
              </a:endParaRPr>
            </a:p>
            <a:p>
              <a:pPr>
                <a:lnSpc>
                  <a:spcPct val="150000"/>
                </a:lnSpc>
                <a:defRPr/>
              </a:pPr>
              <a:endParaRPr lang="zh-CN" altLang="en-US" sz="2400" dirty="0" smtClean="0">
                <a:solidFill>
                  <a:srgbClr val="000000"/>
                </a:solidFill>
                <a:latin typeface="Helvetica"/>
              </a:endParaRPr>
            </a:p>
          </p:txBody>
        </p:sp>
        <p:sp>
          <p:nvSpPr>
            <p:cNvPr id="11" name="矩形 10"/>
            <p:cNvSpPr/>
            <p:nvPr/>
          </p:nvSpPr>
          <p:spPr>
            <a:xfrm>
              <a:off x="971600" y="1884382"/>
              <a:ext cx="6022452" cy="830997"/>
            </a:xfrm>
            <a:prstGeom prst="rect">
              <a:avLst/>
            </a:prstGeom>
          </p:spPr>
          <p:txBody>
            <a:bodyPr wrap="square">
              <a:spAutoFit/>
            </a:bodyPr>
            <a:lstStyle/>
            <a:p>
              <a:pPr eaLnBrk="0" hangingPunct="0">
                <a:defRPr/>
              </a:pPr>
              <a:r>
                <a:rPr lang="en-US" altLang="zh-CN" sz="2400" b="1" dirty="0" smtClean="0">
                  <a:solidFill>
                    <a:srgbClr val="000000"/>
                  </a:solidFill>
                  <a:latin typeface="Helvetica"/>
                </a:rPr>
                <a:t>Watch a video clip about the liberal arts education and discuss some questions.</a:t>
              </a:r>
              <a:endParaRPr lang="en-US" altLang="zh-CN" sz="2400" b="1" dirty="0">
                <a:solidFill>
                  <a:srgbClr val="000000"/>
                </a:solidFill>
                <a:latin typeface="Helvetica"/>
              </a:endParaRPr>
            </a:p>
          </p:txBody>
        </p:sp>
      </p:grpSp>
      <p:sp>
        <p:nvSpPr>
          <p:cNvPr id="12" name="Text Box 1074">
            <a:hlinkClick r:id="" action="ppaction://hlinkshowjump?jump=nextslide"/>
          </p:cNvPr>
          <p:cNvSpPr txBox="1">
            <a:spLocks noChangeArrowheads="1"/>
          </p:cNvSpPr>
          <p:nvPr/>
        </p:nvSpPr>
        <p:spPr bwMode="auto">
          <a:xfrm>
            <a:off x="4000496"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13" name="Picture 9" descr="13">
            <a:hlinkClick r:id="" action="ppaction://hlinkshowjump?jump=nextslide"/>
          </p:cNvPr>
          <p:cNvPicPr>
            <a:picLocks noChangeAspect="1" noChangeArrowheads="1" noCrop="1"/>
          </p:cNvPicPr>
          <p:nvPr/>
        </p:nvPicPr>
        <p:blipFill>
          <a:blip r:embed="rId3" cstate="print"/>
          <a:srcRect/>
          <a:stretch>
            <a:fillRect/>
          </a:stretch>
        </p:blipFill>
        <p:spPr bwMode="auto">
          <a:xfrm>
            <a:off x="6634973" y="5715016"/>
            <a:ext cx="1530334" cy="408873"/>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4" cstate="print"/>
          <a:srcRect/>
          <a:stretch>
            <a:fillRect/>
          </a:stretch>
        </p:blipFill>
        <p:spPr bwMode="auto">
          <a:xfrm rot="1602339">
            <a:off x="7062187" y="1145701"/>
            <a:ext cx="1500187" cy="1566863"/>
          </a:xfrm>
          <a:prstGeom prst="rect">
            <a:avLst/>
          </a:prstGeom>
          <a:noFill/>
          <a:ln w="9525">
            <a:noFill/>
            <a:miter lim="800000"/>
            <a:headEnd/>
            <a:tailEnd/>
          </a:ln>
        </p:spPr>
      </p:pic>
      <p:grpSp>
        <p:nvGrpSpPr>
          <p:cNvPr id="19" name="组合 18"/>
          <p:cNvGrpSpPr/>
          <p:nvPr/>
        </p:nvGrpSpPr>
        <p:grpSpPr>
          <a:xfrm>
            <a:off x="5697555" y="4278328"/>
            <a:ext cx="1446213" cy="1365250"/>
            <a:chOff x="5697555" y="4278328"/>
            <a:chExt cx="1446213" cy="1365250"/>
          </a:xfrm>
        </p:grpSpPr>
        <p:pic>
          <p:nvPicPr>
            <p:cNvPr id="15" name="Picture 3">
              <a:hlinkClick r:id="rId5"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8" y="4778394"/>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pic>
        <p:nvPicPr>
          <p:cNvPr id="23" name="Picture 4">
            <a:hlinkClick r:id="rId7" action="ppaction://hlinksldjump"/>
          </p:cNvPr>
          <p:cNvPicPr>
            <a:picLocks noChangeAspect="1" noChangeArrowheads="1"/>
          </p:cNvPicPr>
          <p:nvPr/>
        </p:nvPicPr>
        <p:blipFill>
          <a:blip r:embed="rId8"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0" y="-27384"/>
            <a:ext cx="8656637" cy="1191021"/>
            <a:chOff x="0" y="-27384"/>
            <a:chExt cx="8656637" cy="1191021"/>
          </a:xfrm>
        </p:grpSpPr>
        <p:pic>
          <p:nvPicPr>
            <p:cNvPr id="21" name="Picture 2" descr="H:\2015年修改\图片17.jpg"/>
            <p:cNvPicPr>
              <a:picLocks noChangeAspect="1" noChangeArrowheads="1"/>
            </p:cNvPicPr>
            <p:nvPr/>
          </p:nvPicPr>
          <p:blipFill>
            <a:blip r:embed="rId9" cstate="print"/>
            <a:srcRect/>
            <a:stretch>
              <a:fillRect/>
            </a:stretch>
          </p:blipFill>
          <p:spPr bwMode="auto">
            <a:xfrm>
              <a:off x="0" y="0"/>
              <a:ext cx="8656637" cy="1163637"/>
            </a:xfrm>
            <a:prstGeom prst="rect">
              <a:avLst/>
            </a:prstGeom>
            <a:noFill/>
          </p:spPr>
        </p:pic>
        <p:pic>
          <p:nvPicPr>
            <p:cNvPr id="22" name="Picture 2"/>
            <p:cNvPicPr>
              <a:picLocks noChangeAspect="1" noChangeArrowheads="1"/>
            </p:cNvPicPr>
            <p:nvPr/>
          </p:nvPicPr>
          <p:blipFill>
            <a:blip r:embed="rId10" cstate="print"/>
            <a:srcRect/>
            <a:stretch>
              <a:fillRect/>
            </a:stretch>
          </p:blipFill>
          <p:spPr bwMode="auto">
            <a:xfrm>
              <a:off x="74" y="-27384"/>
              <a:ext cx="3779838" cy="1152525"/>
            </a:xfrm>
            <a:prstGeom prst="rect">
              <a:avLst/>
            </a:prstGeom>
            <a:noFill/>
            <a:ln w="9525">
              <a:noFill/>
              <a:miter lim="800000"/>
              <a:headEnd/>
              <a:tailEnd/>
            </a:ln>
          </p:spPr>
        </p:pic>
        <p:sp>
          <p:nvSpPr>
            <p:cNvPr id="24" name="TextBox 23">
              <a:hlinkClick r:id="rId11"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9794277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1" descr="tv">
            <a:hlinkClick r:id="rId4" action="ppaction://hlinkfile"/>
          </p:cNvPr>
          <p:cNvPicPr>
            <a:picLocks noChangeAspect="1" noChangeArrowheads="1"/>
          </p:cNvPicPr>
          <p:nvPr/>
        </p:nvPicPr>
        <p:blipFill>
          <a:blip r:embed="rId5" cstate="print"/>
          <a:srcRect/>
          <a:stretch>
            <a:fillRect/>
          </a:stretch>
        </p:blipFill>
        <p:spPr bwMode="auto">
          <a:xfrm>
            <a:off x="142844" y="1214422"/>
            <a:ext cx="8912226" cy="5419747"/>
          </a:xfrm>
          <a:prstGeom prst="rect">
            <a:avLst/>
          </a:prstGeom>
          <a:noFill/>
          <a:ln w="9525">
            <a:noFill/>
            <a:miter lim="800000"/>
            <a:headEnd/>
            <a:tailEnd/>
          </a:ln>
        </p:spPr>
      </p:pic>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sp>
        <p:nvSpPr>
          <p:cNvPr id="19" name="AutoShape 11">
            <a:hlinkClick r:id="rId6"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pic>
        <p:nvPicPr>
          <p:cNvPr id="20" name="Picture 4">
            <a:hlinkClick r:id="" action="ppaction://hlinkshowjump?jump=previousslide"/>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 name="section A 视频-liberal arts education.wmv">
            <a:hlinkClick r:id="" action="ppaction://media"/>
          </p:cNvPr>
          <p:cNvPicPr>
            <a:picLocks noRot="1" noChangeAspect="1"/>
          </p:cNvPicPr>
          <p:nvPr>
            <a:videoFile r:link="rId1"/>
          </p:nvPr>
        </p:nvPicPr>
        <p:blipFill>
          <a:blip r:embed="rId8" cstate="print"/>
          <a:stretch>
            <a:fillRect/>
          </a:stretch>
        </p:blipFill>
        <p:spPr>
          <a:xfrm>
            <a:off x="450400" y="1502600"/>
            <a:ext cx="8224526" cy="4014631"/>
          </a:xfrm>
          <a:prstGeom prst="rect">
            <a:avLst/>
          </a:prstGeom>
        </p:spPr>
      </p:pic>
      <p:grpSp>
        <p:nvGrpSpPr>
          <p:cNvPr id="9" name="组合 8"/>
          <p:cNvGrpSpPr/>
          <p:nvPr/>
        </p:nvGrpSpPr>
        <p:grpSpPr>
          <a:xfrm>
            <a:off x="0" y="-27384"/>
            <a:ext cx="8656637" cy="1191021"/>
            <a:chOff x="0" y="-27384"/>
            <a:chExt cx="8656637" cy="1191021"/>
          </a:xfrm>
        </p:grpSpPr>
        <p:pic>
          <p:nvPicPr>
            <p:cNvPr id="10" name="Picture 2" descr="H:\2015年修改\图片17.jpg"/>
            <p:cNvPicPr>
              <a:picLocks noChangeAspect="1" noChangeArrowheads="1"/>
            </p:cNvPicPr>
            <p:nvPr/>
          </p:nvPicPr>
          <p:blipFill>
            <a:blip r:embed="rId9" cstate="print"/>
            <a:srcRect/>
            <a:stretch>
              <a:fillRect/>
            </a:stretch>
          </p:blipFill>
          <p:spPr bwMode="auto">
            <a:xfrm>
              <a:off x="0" y="0"/>
              <a:ext cx="8656637" cy="1163637"/>
            </a:xfrm>
            <a:prstGeom prst="rect">
              <a:avLst/>
            </a:prstGeom>
            <a:noFill/>
          </p:spPr>
        </p:pic>
        <p:pic>
          <p:nvPicPr>
            <p:cNvPr id="13" name="Picture 2"/>
            <p:cNvPicPr>
              <a:picLocks noChangeAspect="1" noChangeArrowheads="1"/>
            </p:cNvPicPr>
            <p:nvPr/>
          </p:nvPicPr>
          <p:blipFill>
            <a:blip r:embed="rId10" cstate="print"/>
            <a:srcRect/>
            <a:stretch>
              <a:fillRect/>
            </a:stretch>
          </p:blipFill>
          <p:spPr bwMode="auto">
            <a:xfrm>
              <a:off x="74" y="-27384"/>
              <a:ext cx="3779838" cy="1152525"/>
            </a:xfrm>
            <a:prstGeom prst="rect">
              <a:avLst/>
            </a:prstGeom>
            <a:noFill/>
            <a:ln w="9525">
              <a:noFill/>
              <a:miter lim="800000"/>
              <a:headEnd/>
              <a:tailEnd/>
            </a:ln>
          </p:spPr>
        </p:pic>
        <p:sp>
          <p:nvSpPr>
            <p:cNvPr id="14" name="TextBox 13">
              <a:hlinkClick r:id="rId11"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196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214282" y="2205057"/>
            <a:ext cx="8594725" cy="3938587"/>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1285852" y="1404076"/>
            <a:ext cx="6323436"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rgbClr val="000000"/>
                </a:solidFill>
                <a:latin typeface="Helvetica"/>
              </a:rPr>
              <a:t>What are the benefits of having the liberal arts education?</a:t>
            </a:r>
            <a:endParaRPr lang="en-US" altLang="zh-CN" sz="2600" dirty="0">
              <a:latin typeface="Helvetica"/>
            </a:endParaRPr>
          </a:p>
        </p:txBody>
      </p:sp>
      <p:sp>
        <p:nvSpPr>
          <p:cNvPr id="11" name="矩形 10"/>
          <p:cNvSpPr/>
          <p:nvPr/>
        </p:nvSpPr>
        <p:spPr>
          <a:xfrm>
            <a:off x="1305671" y="2902292"/>
            <a:ext cx="7370785" cy="3046988"/>
          </a:xfrm>
          <a:prstGeom prst="rect">
            <a:avLst/>
          </a:prstGeom>
        </p:spPr>
        <p:txBody>
          <a:bodyPr wrap="square">
            <a:spAutoFit/>
          </a:bodyPr>
          <a:lstStyle/>
          <a:p>
            <a:pPr lvl="0">
              <a:buFont typeface="Arial" pitchFamily="34" charset="0"/>
              <a:buChar char="•"/>
            </a:pPr>
            <a:r>
              <a:rPr lang="en-US" altLang="zh-CN" sz="2400" dirty="0" smtClean="0">
                <a:solidFill>
                  <a:srgbClr val="25491F"/>
                </a:solidFill>
              </a:rPr>
              <a:t> </a:t>
            </a:r>
            <a:r>
              <a:rPr lang="en-US" altLang="zh-CN" sz="2400" dirty="0" smtClean="0">
                <a:solidFill>
                  <a:srgbClr val="000000"/>
                </a:solidFill>
                <a:latin typeface="Helvetica"/>
              </a:rPr>
              <a:t>Prepare students broadly;</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Teach students to think creatively and critically;</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Equip students with a sound structure of knowledge;</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Help gain more insight in life and society;</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Better understand and predict human behavior; </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Understand the past which has created the present;</a:t>
            </a:r>
            <a:endParaRPr lang="zh-CN" altLang="zh-CN" sz="2400" dirty="0" smtClean="0">
              <a:solidFill>
                <a:srgbClr val="000000"/>
              </a:solidFill>
              <a:latin typeface="Helvetica"/>
            </a:endParaRPr>
          </a:p>
          <a:p>
            <a:pPr lvl="0">
              <a:buFont typeface="Arial" pitchFamily="34" charset="0"/>
              <a:buChar char="•"/>
            </a:pPr>
            <a:r>
              <a:rPr lang="en-US" altLang="zh-CN" sz="2400" dirty="0" smtClean="0">
                <a:solidFill>
                  <a:srgbClr val="000000"/>
                </a:solidFill>
                <a:latin typeface="Helvetica"/>
              </a:rPr>
              <a:t>Be aware of cultural and religious differences;</a:t>
            </a:r>
          </a:p>
          <a:p>
            <a:pPr lvl="0">
              <a:buFont typeface="Arial" pitchFamily="34" charset="0"/>
              <a:buChar char="•"/>
            </a:pPr>
            <a:r>
              <a:rPr lang="en-US" altLang="zh-CN" sz="2400" dirty="0" smtClean="0">
                <a:solidFill>
                  <a:srgbClr val="000000"/>
                </a:solidFill>
                <a:latin typeface="Helvetica"/>
              </a:rPr>
              <a:t>  …</a:t>
            </a:r>
            <a:endParaRPr lang="zh-CN" altLang="zh-CN" sz="2400" dirty="0" smtClean="0">
              <a:solidFill>
                <a:srgbClr val="000000"/>
              </a:solidFill>
              <a:latin typeface="Helvetica"/>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7"/>
          <p:cNvGrpSpPr/>
          <p:nvPr/>
        </p:nvGrpSpPr>
        <p:grpSpPr>
          <a:xfrm>
            <a:off x="0" y="-27384"/>
            <a:ext cx="8656637" cy="1191021"/>
            <a:chOff x="0" y="-27384"/>
            <a:chExt cx="8656637" cy="1191021"/>
          </a:xfrm>
        </p:grpSpPr>
        <p:pic>
          <p:nvPicPr>
            <p:cNvPr id="9" name="Picture 2" descr="H:\2015年修改\图片17.jpg"/>
            <p:cNvPicPr>
              <a:picLocks noChangeAspect="1" noChangeArrowheads="1"/>
            </p:cNvPicPr>
            <p:nvPr/>
          </p:nvPicPr>
          <p:blipFill>
            <a:blip r:embed="rId6" cstate="print"/>
            <a:srcRect/>
            <a:stretch>
              <a:fillRect/>
            </a:stretch>
          </p:blipFill>
          <p:spPr bwMode="auto">
            <a:xfrm>
              <a:off x="0" y="0"/>
              <a:ext cx="8656637" cy="1163637"/>
            </a:xfrm>
            <a:prstGeom prst="rect">
              <a:avLst/>
            </a:prstGeom>
            <a:noFill/>
          </p:spPr>
        </p:pic>
        <p:pic>
          <p:nvPicPr>
            <p:cNvPr id="10" name="Picture 2"/>
            <p:cNvPicPr>
              <a:picLocks noChangeAspect="1" noChangeArrowheads="1"/>
            </p:cNvPicPr>
            <p:nvPr/>
          </p:nvPicPr>
          <p:blipFill>
            <a:blip r:embed="rId7" cstate="print"/>
            <a:srcRect/>
            <a:stretch>
              <a:fillRect/>
            </a:stretch>
          </p:blipFill>
          <p:spPr bwMode="auto">
            <a:xfrm>
              <a:off x="74" y="-27384"/>
              <a:ext cx="3779838" cy="1152525"/>
            </a:xfrm>
            <a:prstGeom prst="rect">
              <a:avLst/>
            </a:prstGeom>
            <a:noFill/>
            <a:ln w="9525">
              <a:noFill/>
              <a:miter lim="800000"/>
              <a:headEnd/>
              <a:tailEnd/>
            </a:ln>
          </p:spPr>
        </p:pic>
        <p:sp>
          <p:nvSpPr>
            <p:cNvPr id="12" name="TextBox 11">
              <a:hlinkClick r:id="rId8"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1871044"/>
            <a:ext cx="8613775" cy="4654300"/>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8" y="1229851"/>
            <a:ext cx="7789460" cy="830997"/>
          </a:xfrm>
          <a:prstGeom prst="rect">
            <a:avLst/>
          </a:prstGeom>
          <a:noFill/>
          <a:ln w="9525">
            <a:noFill/>
            <a:miter lim="800000"/>
            <a:headEnd/>
            <a:tailEnd/>
          </a:ln>
        </p:spPr>
        <p:txBody>
          <a:bodyPr wrap="square">
            <a:spAutoFit/>
          </a:bodyPr>
          <a:lstStyle/>
          <a:p>
            <a:r>
              <a:rPr lang="en-US" altLang="zh-CN" sz="2400" dirty="0" smtClean="0">
                <a:latin typeface="Helvetica"/>
              </a:rPr>
              <a:t>How are the Chinese educational institutions different from that of the US as is mentioned in the video?</a:t>
            </a:r>
            <a:endParaRPr lang="zh-CN" altLang="zh-CN" sz="2400" dirty="0" smtClean="0">
              <a:latin typeface="Helvetica"/>
            </a:endParaRPr>
          </a:p>
        </p:txBody>
      </p:sp>
      <p:sp>
        <p:nvSpPr>
          <p:cNvPr id="11" name="矩形 10"/>
          <p:cNvSpPr/>
          <p:nvPr/>
        </p:nvSpPr>
        <p:spPr>
          <a:xfrm>
            <a:off x="713208" y="2348880"/>
            <a:ext cx="7603208" cy="2008820"/>
          </a:xfrm>
          <a:prstGeom prst="rect">
            <a:avLst/>
          </a:prstGeom>
        </p:spPr>
        <p:txBody>
          <a:bodyPr wrap="square">
            <a:spAutoFit/>
          </a:bodyPr>
          <a:lstStyle/>
          <a:p>
            <a:pPr marL="120650" indent="-120650" algn="just">
              <a:lnSpc>
                <a:spcPct val="110000"/>
              </a:lnSpc>
            </a:pPr>
            <a:r>
              <a:rPr lang="en-US" altLang="zh-CN" sz="2300" dirty="0" smtClean="0">
                <a:latin typeface="Helvetica"/>
              </a:rPr>
              <a:t>        In the US, liberal arts education </a:t>
            </a:r>
            <a:r>
              <a:rPr lang="en-US" altLang="zh-CN" sz="2300" dirty="0" smtClean="0">
                <a:solidFill>
                  <a:srgbClr val="0070C0"/>
                </a:solidFill>
                <a:latin typeface="Helvetica"/>
              </a:rPr>
              <a:t>lay the groundwork for </a:t>
            </a:r>
            <a:r>
              <a:rPr lang="en-US" altLang="zh-CN" sz="2300" dirty="0" smtClean="0">
                <a:latin typeface="Helvetica"/>
              </a:rPr>
              <a:t>the tertiary education. Students are expected to </a:t>
            </a:r>
            <a:r>
              <a:rPr lang="en-US" altLang="zh-CN" sz="2300" dirty="0" smtClean="0">
                <a:solidFill>
                  <a:srgbClr val="0070C0"/>
                </a:solidFill>
                <a:latin typeface="Helvetica"/>
              </a:rPr>
              <a:t>cultivate their intellelctual capacities </a:t>
            </a:r>
            <a:r>
              <a:rPr lang="en-US" altLang="zh-CN" sz="2300" dirty="0" smtClean="0">
                <a:latin typeface="Helvetica"/>
              </a:rPr>
              <a:t>in general before they choose their majors in the third or fourth year of the college. </a:t>
            </a:r>
            <a:endParaRPr lang="zh-CN" altLang="zh-CN" sz="2300" dirty="0" smtClean="0">
              <a:latin typeface="Helvetica"/>
            </a:endParaRPr>
          </a:p>
        </p:txBody>
      </p:sp>
      <p:sp>
        <p:nvSpPr>
          <p:cNvPr id="12" name="矩形 11"/>
          <p:cNvSpPr/>
          <p:nvPr/>
        </p:nvSpPr>
        <p:spPr>
          <a:xfrm>
            <a:off x="755576" y="4283453"/>
            <a:ext cx="7510536" cy="2039020"/>
          </a:xfrm>
          <a:prstGeom prst="rect">
            <a:avLst/>
          </a:prstGeom>
        </p:spPr>
        <p:txBody>
          <a:bodyPr wrap="square">
            <a:spAutoFit/>
          </a:bodyPr>
          <a:lstStyle/>
          <a:p>
            <a:pPr algn="just">
              <a:lnSpc>
                <a:spcPct val="110000"/>
              </a:lnSpc>
            </a:pPr>
            <a:r>
              <a:rPr lang="en-US" altLang="zh-CN" sz="2300" dirty="0" smtClean="0">
                <a:latin typeface="Helvetica"/>
              </a:rPr>
              <a:t>       While in many Chinese institutions of higher learning, natural sciences </a:t>
            </a:r>
            <a:r>
              <a:rPr lang="en-US" altLang="zh-CN" sz="2300" dirty="0" smtClean="0">
                <a:solidFill>
                  <a:srgbClr val="0070C0"/>
                </a:solidFill>
                <a:latin typeface="Helvetica"/>
              </a:rPr>
              <a:t>are seperated from </a:t>
            </a:r>
            <a:r>
              <a:rPr lang="en-US" altLang="zh-CN" sz="2300" dirty="0" smtClean="0">
                <a:latin typeface="Helvetica"/>
              </a:rPr>
              <a:t>the social sciences and humanities. It’s quite likely that Chinese engineers or scientists </a:t>
            </a:r>
            <a:r>
              <a:rPr lang="en-US" altLang="zh-CN" sz="2300" dirty="0" smtClean="0">
                <a:solidFill>
                  <a:srgbClr val="0070C0"/>
                </a:solidFill>
                <a:latin typeface="Helvetica"/>
              </a:rPr>
              <a:t>do not have a sound knowledge structure</a:t>
            </a:r>
            <a:r>
              <a:rPr lang="en-US" altLang="zh-CN" sz="2300" dirty="0" smtClean="0">
                <a:latin typeface="Helvetica"/>
              </a:rPr>
              <a:t> despite their academic excellence.</a:t>
            </a:r>
            <a:endParaRPr lang="zh-CN" altLang="en-US" sz="2300" dirty="0" smtClean="0">
              <a:latin typeface="Helvetica"/>
            </a:endParaRPr>
          </a:p>
        </p:txBody>
      </p:sp>
      <p:pic>
        <p:nvPicPr>
          <p:cNvPr id="2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 name="组合 9"/>
          <p:cNvGrpSpPr/>
          <p:nvPr/>
        </p:nvGrpSpPr>
        <p:grpSpPr>
          <a:xfrm>
            <a:off x="-14288" y="-27384"/>
            <a:ext cx="7388226" cy="1152525"/>
            <a:chOff x="-14288" y="-27384"/>
            <a:chExt cx="7388226" cy="1152525"/>
          </a:xfrm>
        </p:grpSpPr>
        <p:pic>
          <p:nvPicPr>
            <p:cNvPr id="13" name="Picture 2"/>
            <p:cNvPicPr>
              <a:picLocks noChangeAspect="1" noChangeArrowheads="1"/>
            </p:cNvPicPr>
            <p:nvPr/>
          </p:nvPicPr>
          <p:blipFill>
            <a:blip r:embed="rId6" cstate="print"/>
            <a:srcRect/>
            <a:stretch>
              <a:fillRect/>
            </a:stretch>
          </p:blipFill>
          <p:spPr bwMode="auto">
            <a:xfrm>
              <a:off x="-14288" y="-27384"/>
              <a:ext cx="3779838" cy="1152525"/>
            </a:xfrm>
            <a:prstGeom prst="rect">
              <a:avLst/>
            </a:prstGeom>
            <a:noFill/>
            <a:ln w="9525">
              <a:noFill/>
              <a:miter lim="800000"/>
              <a:headEnd/>
              <a:tailEnd/>
            </a:ln>
          </p:spPr>
        </p:pic>
        <p:sp>
          <p:nvSpPr>
            <p:cNvPr id="14" name="TextBox 13">
              <a:hlinkClick r:id="rId7"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742" y="560293"/>
              <a:ext cx="3243196" cy="492443"/>
            </a:xfrm>
            <a:prstGeom prst="rect">
              <a:avLst/>
            </a:prstGeom>
          </p:spPr>
          <p:txBody>
            <a:bodyPr wrap="none">
              <a:spAutoFit/>
            </a:bodyPr>
            <a:lstStyle/>
            <a:p>
              <a:r>
                <a:rPr lang="en-US" altLang="zh-CN" sz="2600" b="1" dirty="0" smtClean="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组合 26"/>
          <p:cNvGrpSpPr/>
          <p:nvPr/>
        </p:nvGrpSpPr>
        <p:grpSpPr>
          <a:xfrm>
            <a:off x="-224786" y="1142984"/>
            <a:ext cx="9059648" cy="5496973"/>
            <a:chOff x="-224786" y="1142984"/>
            <a:chExt cx="9059648" cy="5496973"/>
          </a:xfrm>
        </p:grpSpPr>
        <p:pic>
          <p:nvPicPr>
            <p:cNvPr id="23"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8" y="3756669"/>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200706" y="3214686"/>
              <a:ext cx="3481433" cy="430887"/>
            </a:xfrm>
            <a:prstGeom prst="rect">
              <a:avLst/>
            </a:prstGeom>
            <a:noFill/>
            <a:ln>
              <a:noFill/>
            </a:ln>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2" name="TextBox 31">
              <a:hlinkClick r:id="rId7" action="ppaction://hlinksldjump"/>
            </p:cNvPr>
            <p:cNvSpPr txBox="1"/>
            <p:nvPr/>
          </p:nvSpPr>
          <p:spPr>
            <a:xfrm>
              <a:off x="207004" y="4294257"/>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8"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5" name="组合 24"/>
          <p:cNvGrpSpPr/>
          <p:nvPr/>
        </p:nvGrpSpPr>
        <p:grpSpPr>
          <a:xfrm>
            <a:off x="0" y="0"/>
            <a:ext cx="9144000" cy="708025"/>
            <a:chOff x="0" y="0"/>
            <a:chExt cx="9144000" cy="708025"/>
          </a:xfrm>
        </p:grpSpPr>
        <p:sp>
          <p:nvSpPr>
            <p:cNvPr id="2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0" name="TextBox 29"/>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31"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grpSp>
      <p:pic>
        <p:nvPicPr>
          <p:cNvPr id="4101" name="Picture 5" descr="D:\找图\新视野读写2\徐晨买图\徐晨买图\ab33246.jpg"/>
          <p:cNvPicPr>
            <a:picLocks noChangeAspect="1" noChangeArrowheads="1"/>
          </p:cNvPicPr>
          <p:nvPr/>
        </p:nvPicPr>
        <p:blipFill>
          <a:blip r:embed="rId11" cstate="print"/>
          <a:srcRect/>
          <a:stretch>
            <a:fillRect/>
          </a:stretch>
        </p:blipFill>
        <p:spPr bwMode="auto">
          <a:xfrm>
            <a:off x="4556259" y="3110289"/>
            <a:ext cx="4170677" cy="2747603"/>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8910" y="1124744"/>
            <a:ext cx="8455025" cy="5640782"/>
            <a:chOff x="388910" y="1148646"/>
            <a:chExt cx="8455025" cy="5016658"/>
          </a:xfrm>
        </p:grpSpPr>
        <p:pic>
          <p:nvPicPr>
            <p:cNvPr id="12" name="Picture 1" descr="H:\2015年修改\图片3.jpg"/>
            <p:cNvPicPr>
              <a:picLocks noChangeAspect="1" noChangeArrowheads="1"/>
            </p:cNvPicPr>
            <p:nvPr/>
          </p:nvPicPr>
          <p:blipFill>
            <a:blip r:embed="rId3" cstate="print"/>
            <a:srcRect/>
            <a:stretch>
              <a:fillRect/>
            </a:stretch>
          </p:blipFill>
          <p:spPr bwMode="auto">
            <a:xfrm>
              <a:off x="388910" y="1917135"/>
              <a:ext cx="8455025" cy="4248169"/>
            </a:xfrm>
            <a:prstGeom prst="rect">
              <a:avLst/>
            </a:prstGeom>
            <a:noFill/>
          </p:spPr>
        </p:pic>
        <p:sp>
          <p:nvSpPr>
            <p:cNvPr id="144401" name="TextBox 22"/>
            <p:cNvSpPr txBox="1">
              <a:spLocks noChangeArrowheads="1"/>
            </p:cNvSpPr>
            <p:nvPr/>
          </p:nvSpPr>
          <p:spPr bwMode="auto">
            <a:xfrm>
              <a:off x="748010" y="1148646"/>
              <a:ext cx="8072462" cy="1067518"/>
            </a:xfrm>
            <a:prstGeom prst="rect">
              <a:avLst/>
            </a:prstGeom>
            <a:noFill/>
            <a:ln w="9525">
              <a:noFill/>
              <a:miter lim="800000"/>
              <a:headEnd/>
              <a:tailEnd/>
            </a:ln>
          </p:spPr>
          <p:txBody>
            <a:bodyPr wrap="square">
              <a:spAutoFit/>
            </a:bodyPr>
            <a:lstStyle/>
            <a:p>
              <a:pPr marL="360363" indent="-360363"/>
              <a:r>
                <a:rPr lang="en-US" altLang="zh-CN" sz="2400" dirty="0" smtClean="0">
                  <a:latin typeface="Helvetica"/>
                  <a:ea typeface="Cambria Math" pitchFamily="18" charset="0"/>
                  <a:cs typeface="Arial" charset="0"/>
                </a:rPr>
                <a:t>2. What liberal arts / humanities courses do you learn in college? Do you think they are necessary for your education? </a:t>
              </a:r>
              <a:endParaRPr lang="zh-CN" altLang="zh-CN" sz="2400" dirty="0" smtClean="0">
                <a:latin typeface="Helvetica"/>
                <a:ea typeface="Cambria Math" pitchFamily="18" charset="0"/>
                <a:cs typeface="Arial" charset="0"/>
              </a:endParaRPr>
            </a:p>
          </p:txBody>
        </p:sp>
      </p:grpSp>
      <p:sp>
        <p:nvSpPr>
          <p:cNvPr id="11" name="TextBox 10"/>
          <p:cNvSpPr txBox="1">
            <a:spLocks noChangeArrowheads="1"/>
          </p:cNvSpPr>
          <p:nvPr/>
        </p:nvSpPr>
        <p:spPr bwMode="auto">
          <a:xfrm>
            <a:off x="845634" y="2996952"/>
            <a:ext cx="7868940" cy="1200329"/>
          </a:xfrm>
          <a:prstGeom prst="rect">
            <a:avLst/>
          </a:prstGeom>
          <a:noFill/>
          <a:ln w="9525">
            <a:noFill/>
            <a:miter lim="800000"/>
            <a:headEnd/>
            <a:tailEnd/>
          </a:ln>
        </p:spPr>
        <p:txBody>
          <a:bodyPr wrap="square">
            <a:spAutoFit/>
          </a:bodyPr>
          <a:lstStyle/>
          <a:p>
            <a:pPr>
              <a:defRPr/>
            </a:pPr>
            <a:r>
              <a:rPr lang="en-US" altLang="zh-CN" sz="2400" dirty="0" smtClean="0">
                <a:latin typeface="Helvetica"/>
                <a:ea typeface="Cambria Math" pitchFamily="18" charset="0"/>
                <a:cs typeface="Arial" charset="0"/>
              </a:rPr>
              <a:t>I learn Chinese, English, philosophy, psychology, history … in college. I think they are an essential part of the college education and benefit me a lot.</a:t>
            </a:r>
            <a:endParaRPr lang="en-US" altLang="zh-CN" sz="1800" dirty="0">
              <a:latin typeface="Helvetica"/>
            </a:endParaRPr>
          </a:p>
        </p:txBody>
      </p:sp>
      <p:pic>
        <p:nvPicPr>
          <p:cNvPr id="14"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8" name="TextBox 7"/>
          <p:cNvSpPr txBox="1">
            <a:spLocks noChangeArrowheads="1"/>
          </p:cNvSpPr>
          <p:nvPr/>
        </p:nvSpPr>
        <p:spPr bwMode="auto">
          <a:xfrm>
            <a:off x="827584" y="4221088"/>
            <a:ext cx="7789366" cy="2012859"/>
          </a:xfrm>
          <a:prstGeom prst="rect">
            <a:avLst/>
          </a:prstGeom>
          <a:noFill/>
          <a:ln w="9525">
            <a:noFill/>
            <a:miter lim="800000"/>
            <a:headEnd/>
            <a:tailEnd/>
          </a:ln>
        </p:spPr>
        <p:txBody>
          <a:bodyPr wrap="square">
            <a:spAutoFit/>
          </a:bodyPr>
          <a:lstStyle/>
          <a:p>
            <a:pPr>
              <a:lnSpc>
                <a:spcPct val="120000"/>
              </a:lnSpc>
              <a:defRPr/>
            </a:pPr>
            <a:r>
              <a:rPr lang="en-US" altLang="zh-CN" sz="2400" dirty="0" smtClean="0">
                <a:latin typeface="Helvetica"/>
                <a:ea typeface="Cambria Math" pitchFamily="18" charset="0"/>
                <a:cs typeface="Arial" charset="0"/>
              </a:rPr>
              <a:t>  • gain more insight in life and society</a:t>
            </a:r>
            <a:endParaRPr lang="zh-CN" altLang="zh-CN"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 better understand and predict human behavior </a:t>
            </a:r>
            <a:endParaRPr lang="zh-CN" altLang="zh-CN"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 realize different interpretations of life and history</a:t>
            </a:r>
            <a:endParaRPr lang="zh-CN" altLang="zh-CN"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 understand the past which has created the present</a:t>
            </a:r>
            <a:endParaRPr lang="zh-CN" altLang="zh-CN"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 be aware of cultural and religious differences</a:t>
            </a:r>
            <a:endParaRPr lang="en-US" altLang="zh-CN" sz="1800" dirty="0">
              <a:latin typeface="Helvetica"/>
            </a:endParaRPr>
          </a:p>
        </p:txBody>
      </p:sp>
      <p:grpSp>
        <p:nvGrpSpPr>
          <p:cNvPr id="9" name="Group 14"/>
          <p:cNvGrpSpPr/>
          <p:nvPr/>
        </p:nvGrpSpPr>
        <p:grpSpPr>
          <a:xfrm>
            <a:off x="0" y="0"/>
            <a:ext cx="8834438" cy="1198563"/>
            <a:chOff x="0" y="0"/>
            <a:chExt cx="8834438" cy="1198563"/>
          </a:xfrm>
        </p:grpSpPr>
        <p:pic>
          <p:nvPicPr>
            <p:cNvPr id="10"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20775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1844824"/>
            <a:ext cx="6192688" cy="404213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p>
          <a:p>
            <a:pPr>
              <a:defRPr/>
            </a:pPr>
            <a:endParaRPr lang="en-US" altLang="zh-CN" sz="2600" dirty="0" smtClean="0">
              <a:solidFill>
                <a:srgbClr val="FF6600"/>
              </a:solidFill>
              <a:ea typeface="楷体_GB2312" pitchFamily="49" charset="-122"/>
              <a:cs typeface="+mn-cs"/>
            </a:endParaRPr>
          </a:p>
          <a:p>
            <a:r>
              <a:rPr lang="en-US" altLang="zh-CN" sz="2400" dirty="0" smtClean="0"/>
              <a:t>      Generally speaking, the outline of writing an advantage / disadvantage essay falls in one of these three formats: </a:t>
            </a:r>
            <a:r>
              <a:rPr lang="en-US" altLang="zh-CN" sz="2400" b="1" dirty="0" smtClean="0"/>
              <a:t>1) advantages and disadvantages; 2) advantages only; 3) disadvantages only.</a:t>
            </a:r>
            <a:r>
              <a:rPr lang="en-US" altLang="zh-CN" sz="2400" dirty="0" smtClean="0"/>
              <a:t> When you write such an essay, remember that you are giving information, a method that is called exposition or expository writing. </a:t>
            </a:r>
            <a:endParaRPr lang="en-US" altLang="zh-CN" sz="2400" b="1" i="1" dirty="0"/>
          </a:p>
        </p:txBody>
      </p:sp>
      <p:pic>
        <p:nvPicPr>
          <p:cNvPr id="1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4" name="右箭头 13">
            <a:hlinkClick r:id="" action="ppaction://hlinkshowjump?jump=nextslide"/>
          </p:cNvPr>
          <p:cNvSpPr/>
          <p:nvPr/>
        </p:nvSpPr>
        <p:spPr>
          <a:xfrm>
            <a:off x="4500562"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1844824"/>
            <a:ext cx="6192688" cy="440120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p>
          <a:p>
            <a:r>
              <a:rPr lang="en-US" altLang="zh-CN" sz="2400" dirty="0" smtClean="0"/>
              <a:t>    Begin your essay by introducing your topic and explaining that you are exploring the advantages or disadvantages of the topic. Mention in your thesis statement the advantages or disadvantages you will discuss in the essay. Use transitions to make your ideas flow smoothly. </a:t>
            </a:r>
            <a:r>
              <a:rPr lang="en-US" altLang="zh-CN" sz="2400" b="1" dirty="0" smtClean="0"/>
              <a:t>The following transitional words are very common when writing an advantage / disadvantage essay:</a:t>
            </a:r>
            <a:endParaRPr lang="en-US" altLang="zh-CN" sz="2400" b="1" i="1" dirty="0"/>
          </a:p>
        </p:txBody>
      </p:sp>
      <p:sp>
        <p:nvSpPr>
          <p:cNvPr id="14" name="右箭头 13">
            <a:hlinkClick r:id="" action="ppaction://hlinkshowjump?jump=nextslide"/>
          </p:cNvPr>
          <p:cNvSpPr/>
          <p:nvPr/>
        </p:nvSpPr>
        <p:spPr>
          <a:xfrm>
            <a:off x="4788024" y="5857689"/>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a:hlinkClick r:id="" action="ppaction://hlinkshowjump?jump=nextslide"/>
          </p:cNvPr>
          <p:cNvSpPr/>
          <p:nvPr/>
        </p:nvSpPr>
        <p:spPr>
          <a:xfrm>
            <a:off x="6465860"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9" name="圆角矩形 8"/>
          <p:cNvSpPr/>
          <p:nvPr/>
        </p:nvSpPr>
        <p:spPr>
          <a:xfrm>
            <a:off x="2702072" y="1720062"/>
            <a:ext cx="4071966" cy="71859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987824" y="1862937"/>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b="1" dirty="0" smtClean="0"/>
              <a:t>Transitional words</a:t>
            </a:r>
            <a:endParaRPr lang="zh-CN" altLang="en-US" sz="2800" b="1" dirty="0"/>
          </a:p>
        </p:txBody>
      </p:sp>
      <p:sp>
        <p:nvSpPr>
          <p:cNvPr id="12" name="圆角矩形 11"/>
          <p:cNvSpPr/>
          <p:nvPr/>
        </p:nvSpPr>
        <p:spPr>
          <a:xfrm>
            <a:off x="310988" y="3510222"/>
            <a:ext cx="2000264" cy="76877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672696" y="3510222"/>
            <a:ext cx="2180820" cy="76139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988" y="3294768"/>
            <a:ext cx="1568216" cy="830997"/>
          </a:xfrm>
          <a:prstGeom prst="rect">
            <a:avLst/>
          </a:prstGeom>
        </p:spPr>
        <p:txBody>
          <a:bodyPr wrap="square">
            <a:spAutoFit/>
          </a:bodyPr>
          <a:lstStyle/>
          <a:p>
            <a:r>
              <a:rPr lang="en-US" altLang="zh-CN" sz="2400" b="1" dirty="0" smtClean="0"/>
              <a:t>            Firstly, …</a:t>
            </a:r>
            <a:endParaRPr lang="zh-CN" altLang="en-US" sz="2400" dirty="0"/>
          </a:p>
        </p:txBody>
      </p:sp>
      <p:sp>
        <p:nvSpPr>
          <p:cNvPr id="17" name="矩形 16"/>
          <p:cNvSpPr/>
          <p:nvPr/>
        </p:nvSpPr>
        <p:spPr>
          <a:xfrm>
            <a:off x="4670705" y="3440622"/>
            <a:ext cx="2242550" cy="830997"/>
          </a:xfrm>
          <a:prstGeom prst="rect">
            <a:avLst/>
          </a:prstGeom>
        </p:spPr>
        <p:txBody>
          <a:bodyPr wrap="square">
            <a:spAutoFit/>
          </a:bodyPr>
          <a:lstStyle/>
          <a:p>
            <a:r>
              <a:rPr lang="en-US" altLang="zh-CN" sz="2400" b="1" dirty="0" smtClean="0"/>
              <a:t>This means that …</a:t>
            </a:r>
            <a:endParaRPr lang="zh-CN" altLang="en-US" sz="2400" dirty="0" smtClean="0"/>
          </a:p>
        </p:txBody>
      </p:sp>
      <p:cxnSp>
        <p:nvCxnSpPr>
          <p:cNvPr id="23" name="直接连接符 22"/>
          <p:cNvCxnSpPr/>
          <p:nvPr/>
        </p:nvCxnSpPr>
        <p:spPr>
          <a:xfrm rot="5400000">
            <a:off x="4520033" y="2690805"/>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5" name="直接连接符 24"/>
          <p:cNvCxnSpPr/>
          <p:nvPr/>
        </p:nvCxnSpPr>
        <p:spPr>
          <a:xfrm flipV="1">
            <a:off x="1535124" y="2944546"/>
            <a:ext cx="6408712"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6" name="直接连接符 25"/>
          <p:cNvCxnSpPr/>
          <p:nvPr/>
        </p:nvCxnSpPr>
        <p:spPr>
          <a:xfrm rot="5400000">
            <a:off x="1282971" y="318688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7" name="直接连接符 26"/>
          <p:cNvCxnSpPr/>
          <p:nvPr/>
        </p:nvCxnSpPr>
        <p:spPr>
          <a:xfrm rot="5400000">
            <a:off x="7690095" y="318688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0" name="直接连接符 19"/>
          <p:cNvCxnSpPr/>
          <p:nvPr/>
        </p:nvCxnSpPr>
        <p:spPr>
          <a:xfrm rot="5400000">
            <a:off x="3227187" y="318688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1" name="直接连接符 20"/>
          <p:cNvCxnSpPr/>
          <p:nvPr/>
        </p:nvCxnSpPr>
        <p:spPr>
          <a:xfrm rot="5400000">
            <a:off x="5387427" y="318688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310988" y="4806936"/>
            <a:ext cx="2000264" cy="111853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568949" y="3512630"/>
            <a:ext cx="2000264" cy="76877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2627784" y="4797152"/>
            <a:ext cx="2000264" cy="112832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6899139" y="4820467"/>
            <a:ext cx="2097095" cy="110500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742278" y="4830251"/>
            <a:ext cx="2000264" cy="109522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995971" y="3512630"/>
            <a:ext cx="2000264" cy="70817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rot="5400000">
            <a:off x="1281383" y="4553195"/>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44" name="直接连接符 43"/>
          <p:cNvCxnSpPr/>
          <p:nvPr/>
        </p:nvCxnSpPr>
        <p:spPr>
          <a:xfrm rot="5400000">
            <a:off x="7704223" y="4526907"/>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45" name="直接连接符 44"/>
          <p:cNvCxnSpPr/>
          <p:nvPr/>
        </p:nvCxnSpPr>
        <p:spPr>
          <a:xfrm rot="5400000">
            <a:off x="3311735" y="4563537"/>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46" name="直接连接符 45"/>
          <p:cNvCxnSpPr/>
          <p:nvPr/>
        </p:nvCxnSpPr>
        <p:spPr>
          <a:xfrm rot="5400000">
            <a:off x="5399967" y="4526907"/>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sp>
        <p:nvSpPr>
          <p:cNvPr id="47" name="矩形 46"/>
          <p:cNvSpPr/>
          <p:nvPr/>
        </p:nvSpPr>
        <p:spPr>
          <a:xfrm>
            <a:off x="264060" y="4725144"/>
            <a:ext cx="2363724" cy="1200329"/>
          </a:xfrm>
          <a:prstGeom prst="rect">
            <a:avLst/>
          </a:prstGeom>
        </p:spPr>
        <p:txBody>
          <a:bodyPr wrap="square">
            <a:spAutoFit/>
          </a:bodyPr>
          <a:lstStyle/>
          <a:p>
            <a:pPr algn="ctr"/>
            <a:r>
              <a:rPr lang="en-US" altLang="zh-CN" sz="2400" b="1" dirty="0" smtClean="0"/>
              <a:t>  Another advantage is that …</a:t>
            </a:r>
            <a:endParaRPr lang="zh-CN" altLang="en-US" sz="2400" dirty="0"/>
          </a:p>
        </p:txBody>
      </p:sp>
      <p:sp>
        <p:nvSpPr>
          <p:cNvPr id="48" name="矩形 47"/>
          <p:cNvSpPr/>
          <p:nvPr/>
        </p:nvSpPr>
        <p:spPr>
          <a:xfrm>
            <a:off x="2774587" y="3510222"/>
            <a:ext cx="2085445" cy="830997"/>
          </a:xfrm>
          <a:prstGeom prst="rect">
            <a:avLst/>
          </a:prstGeom>
        </p:spPr>
        <p:txBody>
          <a:bodyPr wrap="square">
            <a:spAutoFit/>
          </a:bodyPr>
          <a:lstStyle/>
          <a:p>
            <a:r>
              <a:rPr lang="en-US" altLang="zh-CN" sz="2400" b="1" dirty="0" smtClean="0"/>
              <a:t>In other words, …</a:t>
            </a:r>
            <a:endParaRPr lang="zh-CN" altLang="en-US" sz="2400" dirty="0"/>
          </a:p>
        </p:txBody>
      </p:sp>
      <p:sp>
        <p:nvSpPr>
          <p:cNvPr id="49" name="矩形 48"/>
          <p:cNvSpPr/>
          <p:nvPr/>
        </p:nvSpPr>
        <p:spPr>
          <a:xfrm>
            <a:off x="2931776" y="4686235"/>
            <a:ext cx="1568216" cy="830997"/>
          </a:xfrm>
          <a:prstGeom prst="rect">
            <a:avLst/>
          </a:prstGeom>
        </p:spPr>
        <p:txBody>
          <a:bodyPr wrap="square">
            <a:spAutoFit/>
          </a:bodyPr>
          <a:lstStyle/>
          <a:p>
            <a:r>
              <a:rPr lang="en-US" altLang="zh-CN" sz="2400" b="1" dirty="0" smtClean="0"/>
              <a:t>            Finally, …</a:t>
            </a:r>
            <a:endParaRPr lang="zh-CN" altLang="en-US" sz="2400" dirty="0"/>
          </a:p>
        </p:txBody>
      </p:sp>
      <p:sp>
        <p:nvSpPr>
          <p:cNvPr id="50" name="矩形 49"/>
          <p:cNvSpPr/>
          <p:nvPr/>
        </p:nvSpPr>
        <p:spPr>
          <a:xfrm>
            <a:off x="4823105" y="4830251"/>
            <a:ext cx="2242550" cy="830997"/>
          </a:xfrm>
          <a:prstGeom prst="rect">
            <a:avLst/>
          </a:prstGeom>
        </p:spPr>
        <p:txBody>
          <a:bodyPr wrap="square">
            <a:spAutoFit/>
          </a:bodyPr>
          <a:lstStyle/>
          <a:p>
            <a:r>
              <a:rPr lang="en-US" altLang="zh-CN" sz="2400" b="1" dirty="0" smtClean="0"/>
              <a:t>           In conclusion, …</a:t>
            </a:r>
            <a:endParaRPr lang="zh-CN" altLang="en-US" sz="2400" dirty="0" smtClean="0"/>
          </a:p>
        </p:txBody>
      </p:sp>
      <p:sp>
        <p:nvSpPr>
          <p:cNvPr id="51" name="矩形 50"/>
          <p:cNvSpPr/>
          <p:nvPr/>
        </p:nvSpPr>
        <p:spPr>
          <a:xfrm>
            <a:off x="7105699" y="3592518"/>
            <a:ext cx="1642765" cy="461665"/>
          </a:xfrm>
          <a:prstGeom prst="rect">
            <a:avLst/>
          </a:prstGeom>
        </p:spPr>
        <p:txBody>
          <a:bodyPr wrap="square">
            <a:spAutoFit/>
          </a:bodyPr>
          <a:lstStyle/>
          <a:p>
            <a:r>
              <a:rPr lang="en-US" altLang="zh-CN" sz="2400" b="1" dirty="0" smtClean="0"/>
              <a:t>It is also …</a:t>
            </a:r>
            <a:endParaRPr lang="zh-CN" altLang="en-US" sz="2400" dirty="0" smtClean="0"/>
          </a:p>
        </p:txBody>
      </p:sp>
      <p:sp>
        <p:nvSpPr>
          <p:cNvPr id="52" name="矩形 51"/>
          <p:cNvSpPr/>
          <p:nvPr/>
        </p:nvSpPr>
        <p:spPr>
          <a:xfrm>
            <a:off x="6899140" y="5117791"/>
            <a:ext cx="2242550" cy="461665"/>
          </a:xfrm>
          <a:prstGeom prst="rect">
            <a:avLst/>
          </a:prstGeom>
        </p:spPr>
        <p:txBody>
          <a:bodyPr wrap="square">
            <a:spAutoFit/>
          </a:bodyPr>
          <a:lstStyle/>
          <a:p>
            <a:r>
              <a:rPr lang="en-US" altLang="zh-CN" sz="2400" b="1" dirty="0" smtClean="0"/>
              <a:t>To sum up, …</a:t>
            </a:r>
            <a:endParaRPr lang="zh-CN" altLang="en-US" sz="2400" dirty="0" smtClean="0"/>
          </a:p>
        </p:txBody>
      </p:sp>
      <p:pic>
        <p:nvPicPr>
          <p:cNvPr id="34"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3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6" name="TextBox 35">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par>
                                <p:cTn id="20" presetID="22" presetClass="entr" presetSubtype="1"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par>
                                <p:cTn id="23" presetID="22" presetClass="entr" presetSubtype="1"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par>
                                <p:cTn id="26" presetID="22" presetClass="entr" presetSubtype="1"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par>
                                <p:cTn id="29" presetID="22" presetClass="entr" presetSubtype="1"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par>
                                <p:cTn id="32" presetID="22" presetClass="entr" presetSubtype="1"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500"/>
                                        <p:tgtEl>
                                          <p:spTgt spid="2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up)">
                                      <p:cBhvr>
                                        <p:cTn id="46" dur="500"/>
                                        <p:tgtEl>
                                          <p:spTgt spid="29"/>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up)">
                                      <p:cBhvr>
                                        <p:cTn id="55" dur="500"/>
                                        <p:tgtEl>
                                          <p:spTgt spid="43"/>
                                        </p:tgtEl>
                                      </p:cBhvr>
                                    </p:animEffect>
                                  </p:childTnLst>
                                </p:cTn>
                              </p:par>
                              <p:par>
                                <p:cTn id="56" presetID="22" presetClass="entr" presetSubtype="1"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up)">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up)">
                                      <p:cBhvr>
                                        <p:cTn id="61" dur="500"/>
                                        <p:tgtEl>
                                          <p:spTgt spid="45"/>
                                        </p:tgtEl>
                                      </p:cBhvr>
                                    </p:animEffect>
                                  </p:childTnLst>
                                </p:cTn>
                              </p:par>
                              <p:par>
                                <p:cTn id="62" presetID="22" presetClass="entr" presetSubtype="1"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up)">
                                      <p:cBhvr>
                                        <p:cTn id="64" dur="500"/>
                                        <p:tgtEl>
                                          <p:spTgt spid="46"/>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up)">
                                      <p:cBhvr>
                                        <p:cTn id="67" dur="500"/>
                                        <p:tgtEl>
                                          <p:spTgt spid="4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up)">
                                      <p:cBhvr>
                                        <p:cTn id="70" dur="500"/>
                                        <p:tgtEl>
                                          <p:spTgt spid="48"/>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ipe(up)">
                                      <p:cBhvr>
                                        <p:cTn id="73" dur="500"/>
                                        <p:tgtEl>
                                          <p:spTgt spid="49"/>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up)">
                                      <p:cBhvr>
                                        <p:cTn id="76" dur="500"/>
                                        <p:tgtEl>
                                          <p:spTgt spid="5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up)">
                                      <p:cBhvr>
                                        <p:cTn id="79" dur="500"/>
                                        <p:tgtEl>
                                          <p:spTgt spid="51"/>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9" grpId="0" animBg="1"/>
      <p:bldP spid="16" grpId="0"/>
      <p:bldP spid="17" grpId="0"/>
      <p:bldP spid="22" grpId="0" animBg="1"/>
      <p:bldP spid="24" grpId="0" animBg="1"/>
      <p:bldP spid="28" grpId="0" animBg="1"/>
      <p:bldP spid="29" grpId="0" animBg="1"/>
      <p:bldP spid="31" grpId="0" animBg="1"/>
      <p:bldP spid="32" grpId="0" animBg="1"/>
      <p:bldP spid="47" grpId="0"/>
      <p:bldP spid="48" grpId="0"/>
      <p:bldP spid="49" grpId="0"/>
      <p:bldP spid="50" grpId="0"/>
      <p:bldP spid="51" grpId="0"/>
      <p:bldP spid="5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1844824"/>
            <a:ext cx="6192688" cy="404213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p>
          <a:p>
            <a:r>
              <a:rPr lang="en-US" altLang="zh-CN" sz="2400" dirty="0" smtClean="0"/>
              <a:t>     Close your essay with the summary of the advantages and / or disadvantages. Even though you are not persuading your readers when you write this type of writing, you are required to add your opinion at the end as your final comment on the topic. For example, if you’re talking about the advantages of taking courses of the humanities, you may say in your conclusion:</a:t>
            </a:r>
            <a:endParaRPr lang="en-US" altLang="zh-CN" sz="2400" b="1" i="1" dirty="0"/>
          </a:p>
        </p:txBody>
      </p:sp>
      <p:sp>
        <p:nvSpPr>
          <p:cNvPr id="14" name="右箭头 13">
            <a:hlinkClick r:id="" action="ppaction://hlinkshowjump?jump=nextslide"/>
          </p:cNvPr>
          <p:cNvSpPr/>
          <p:nvPr/>
        </p:nvSpPr>
        <p:spPr>
          <a:xfrm>
            <a:off x="4788024" y="5857689"/>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9"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1904246"/>
            <a:ext cx="6192688" cy="3323987"/>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p>
          <a:p>
            <a:pPr>
              <a:defRPr/>
            </a:pPr>
            <a:endParaRPr lang="en-US" altLang="zh-CN" sz="2600" dirty="0" smtClean="0">
              <a:solidFill>
                <a:srgbClr val="FF6600"/>
              </a:solidFill>
              <a:ea typeface="楷体_GB2312" pitchFamily="49" charset="-122"/>
              <a:cs typeface="+mn-cs"/>
            </a:endParaRPr>
          </a:p>
          <a:p>
            <a:r>
              <a:rPr lang="en-US" altLang="zh-CN" sz="2400" dirty="0" smtClean="0"/>
              <a:t>     To sum up, by taking courses in the humanities, students gain more analytical ability, acquire more critical thinking skills, and deal with things more rationally. Students should be aware of the significance of taking these courses. </a:t>
            </a:r>
          </a:p>
        </p:txBody>
      </p:sp>
      <p:sp>
        <p:nvSpPr>
          <p:cNvPr id="14" name="右箭头 13">
            <a:hlinkClick r:id="" action="ppaction://hlinkshowjump?jump=nextslide"/>
          </p:cNvPr>
          <p:cNvSpPr/>
          <p:nvPr/>
        </p:nvSpPr>
        <p:spPr>
          <a:xfrm>
            <a:off x="4788024" y="59242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9"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67544" y="1844824"/>
            <a:ext cx="6552728" cy="404213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r>
              <a:rPr lang="en-US" altLang="zh-CN" sz="2400" dirty="0" smtClean="0"/>
              <a:t>     </a:t>
            </a:r>
          </a:p>
          <a:p>
            <a:pPr>
              <a:defRPr/>
            </a:pPr>
            <a:endParaRPr lang="en-US" altLang="zh-CN" sz="2400" i="1" dirty="0" smtClean="0"/>
          </a:p>
          <a:p>
            <a:r>
              <a:rPr lang="en-US" altLang="zh-CN" sz="2400" dirty="0" smtClean="0"/>
              <a:t>      You can always choose a position when you write about an advantage / disadvantage essay. For instance, you don’t have to talk about both advantages and disadvantages of taking natural science courses. Instead, you can only focus on one, the advantages of taking these courses or the disadvantages of doing that. </a:t>
            </a:r>
            <a:endParaRPr lang="en-US" altLang="zh-CN" sz="2200" b="1" i="1" dirty="0"/>
          </a:p>
        </p:txBody>
      </p:sp>
      <p:sp>
        <p:nvSpPr>
          <p:cNvPr id="14" name="右箭头 13">
            <a:hlinkClick r:id="" action="ppaction://hlinkshowjump?jump=nextslide"/>
          </p:cNvPr>
          <p:cNvSpPr/>
          <p:nvPr/>
        </p:nvSpPr>
        <p:spPr>
          <a:xfrm>
            <a:off x="4788024" y="59242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9"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512" y="2204864"/>
            <a:ext cx="5150376" cy="2160591"/>
          </a:xfrm>
          <a:prstGeom prst="rect">
            <a:avLst/>
          </a:prstGeom>
        </p:spPr>
        <p:txBody>
          <a:bodyPr wrap="square">
            <a:spAutoFit/>
          </a:bodyPr>
          <a:lstStyle/>
          <a:p>
            <a:pPr>
              <a:lnSpc>
                <a:spcPct val="120000"/>
              </a:lnSpc>
            </a:pPr>
            <a:r>
              <a:rPr lang="en-US" altLang="zh-CN" sz="2800" b="1" i="1" dirty="0" smtClean="0">
                <a:latin typeface="Helvetica" pitchFamily="34" charset="0"/>
                <a:cs typeface="Helvetica" pitchFamily="34" charset="0"/>
              </a:rPr>
              <a:t>Now, examine how this method of writing is reflected in Text A, specifically Paragraphs 4-10.</a:t>
            </a:r>
            <a:endParaRPr lang="en-US" altLang="zh-CN" sz="2800" b="1" i="1" dirty="0">
              <a:latin typeface="Helvetica" pitchFamily="34" charset="0"/>
              <a:cs typeface="Helvetica" pitchFamily="34" charset="0"/>
            </a:endParaRPr>
          </a:p>
        </p:txBody>
      </p:sp>
      <p:pic>
        <p:nvPicPr>
          <p:cNvPr id="6"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54273" name="Picture 1" descr="D:\找图\新视野读写2\徐晨买图\徐晨买图\U2\73117182.jpg"/>
          <p:cNvPicPr>
            <a:picLocks noChangeAspect="1" noChangeArrowheads="1"/>
          </p:cNvPicPr>
          <p:nvPr/>
        </p:nvPicPr>
        <p:blipFill>
          <a:blip r:embed="rId7" cstate="print"/>
          <a:srcRect/>
          <a:stretch>
            <a:fillRect/>
          </a:stretch>
        </p:blipFill>
        <p:spPr bwMode="auto">
          <a:xfrm>
            <a:off x="5429256" y="1071546"/>
            <a:ext cx="3480707" cy="5219874"/>
          </a:xfrm>
          <a:prstGeom prst="rect">
            <a:avLst/>
          </a:prstGeom>
          <a:ln>
            <a:noFill/>
          </a:ln>
          <a:effectLst>
            <a:softEdge rad="112500"/>
          </a:effectLst>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a:hlinkClick r:id="" action="ppaction://hlinkshowjump?jump=nextslide"/>
          </p:cNvPr>
          <p:cNvSpPr/>
          <p:nvPr/>
        </p:nvSpPr>
        <p:spPr>
          <a:xfrm>
            <a:off x="6429388" y="563844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9" name="圆角矩形 8"/>
          <p:cNvSpPr/>
          <p:nvPr/>
        </p:nvSpPr>
        <p:spPr>
          <a:xfrm>
            <a:off x="2176302" y="2204864"/>
            <a:ext cx="6707783" cy="340992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267743" y="2476989"/>
            <a:ext cx="6768752" cy="296491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dirty="0" smtClean="0">
                <a:ea typeface="+mn-ea"/>
                <a:cs typeface="Helvetica" pitchFamily="34" charset="0"/>
              </a:rPr>
              <a:t>The inner drive that moves people either to greatness or to selfdestruction was captured by historians and many others in various forms. Their fertile work from ancient times helps us understand the aspirations of human beings, and it also forms the very foundation of civilization and the basis of the study of the humanities. (Paras. 4-5)</a:t>
            </a:r>
            <a:endParaRPr lang="zh-CN" altLang="en-US" sz="2400" dirty="0">
              <a:ea typeface="+mn-ea"/>
              <a:cs typeface="Helvetica" pitchFamily="34" charset="0"/>
            </a:endParaRPr>
          </a:p>
        </p:txBody>
      </p:sp>
      <p:sp>
        <p:nvSpPr>
          <p:cNvPr id="21" name="矩形 20"/>
          <p:cNvSpPr/>
          <p:nvPr/>
        </p:nvSpPr>
        <p:spPr>
          <a:xfrm>
            <a:off x="72008" y="2852936"/>
            <a:ext cx="2051720" cy="461665"/>
          </a:xfrm>
          <a:prstGeom prst="rect">
            <a:avLst/>
          </a:prstGeom>
        </p:spPr>
        <p:txBody>
          <a:bodyPr wrap="square">
            <a:spAutoFit/>
          </a:bodyPr>
          <a:lstStyle/>
          <a:p>
            <a:r>
              <a:rPr lang="en-US" altLang="zh-CN" sz="2400" b="1" dirty="0" smtClean="0">
                <a:latin typeface="Helvetica" pitchFamily="34" charset="0"/>
                <a:cs typeface="Helvetica" pitchFamily="34" charset="0"/>
              </a:rPr>
              <a:t>Introduction</a:t>
            </a:r>
            <a:endParaRPr lang="zh-CN" altLang="en-US" sz="2400" b="1" dirty="0">
              <a:latin typeface="Helvetica" pitchFamily="34" charset="0"/>
              <a:cs typeface="Helvetica" pitchFamily="34" charset="0"/>
            </a:endParaRPr>
          </a:p>
        </p:txBody>
      </p:sp>
      <p:sp>
        <p:nvSpPr>
          <p:cNvPr id="35" name="矩形 34"/>
          <p:cNvSpPr/>
          <p:nvPr/>
        </p:nvSpPr>
        <p:spPr>
          <a:xfrm>
            <a:off x="539551" y="1340768"/>
            <a:ext cx="8496944" cy="461665"/>
          </a:xfrm>
          <a:prstGeom prst="rect">
            <a:avLst/>
          </a:prstGeom>
        </p:spPr>
        <p:txBody>
          <a:bodyPr wrap="square">
            <a:spAutoFit/>
          </a:bodyPr>
          <a:lstStyle/>
          <a:p>
            <a:r>
              <a:rPr lang="en-US" altLang="zh-CN" sz="2400" b="1" dirty="0" smtClean="0">
                <a:latin typeface="Helvetica" pitchFamily="34" charset="0"/>
                <a:cs typeface="Helvetica" pitchFamily="34" charset="0"/>
              </a:rPr>
              <a:t>The true value that the humanities add to people’s lives</a:t>
            </a:r>
            <a:endParaRPr lang="zh-CN" altLang="en-US" sz="2400" b="1" dirty="0">
              <a:latin typeface="Helvetica" pitchFamily="34" charset="0"/>
              <a:cs typeface="Helvetica" pitchFamily="34" charset="0"/>
            </a:endParaRPr>
          </a:p>
        </p:txBody>
      </p:sp>
      <p:pic>
        <p:nvPicPr>
          <p:cNvPr id="1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806033" y="5517232"/>
            <a:ext cx="7147417" cy="124155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 name="右箭头 1">
            <a:hlinkClick r:id="" action="ppaction://hlinkshowjump?jump=nextslide"/>
          </p:cNvPr>
          <p:cNvSpPr/>
          <p:nvPr/>
        </p:nvSpPr>
        <p:spPr>
          <a:xfrm>
            <a:off x="5436096" y="6209928"/>
            <a:ext cx="27718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smtClean="0">
                <a:ln>
                  <a:solidFill>
                    <a:schemeClr val="tx1"/>
                  </a:solidFill>
                </a:ln>
                <a:solidFill>
                  <a:schemeClr val="tx1"/>
                </a:solidFill>
              </a:rPr>
              <a:t>to be continued</a:t>
            </a:r>
            <a:endParaRPr lang="zh-CN" altLang="en-US" sz="2200" dirty="0">
              <a:ln>
                <a:solidFill>
                  <a:schemeClr val="tx1"/>
                </a:solidFill>
              </a:ln>
              <a:solidFill>
                <a:schemeClr val="tx1"/>
              </a:solidFill>
            </a:endParaRPr>
          </a:p>
        </p:txBody>
      </p:sp>
      <p:sp>
        <p:nvSpPr>
          <p:cNvPr id="9" name="圆角矩形 8"/>
          <p:cNvSpPr/>
          <p:nvPr/>
        </p:nvSpPr>
        <p:spPr>
          <a:xfrm>
            <a:off x="1828109" y="1772816"/>
            <a:ext cx="7147417" cy="111066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29"/>
          <p:cNvSpPr txBox="1"/>
          <p:nvPr/>
        </p:nvSpPr>
        <p:spPr>
          <a:xfrm>
            <a:off x="1828109" y="1772816"/>
            <a:ext cx="7136379"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dirty="0" smtClean="0">
                <a:ea typeface="+mn-ea"/>
                <a:cs typeface="Helvetica" pitchFamily="34" charset="0"/>
              </a:rPr>
              <a:t>Studying the humanities improves our ability to read and understand complex ideas and write a clear and elegant analysis of those ideas. (Para. 6)</a:t>
            </a:r>
            <a:endParaRPr lang="zh-CN" altLang="en-US" sz="2200" dirty="0">
              <a:ea typeface="+mn-ea"/>
              <a:cs typeface="Helvetica" pitchFamily="34" charset="0"/>
            </a:endParaRPr>
          </a:p>
        </p:txBody>
      </p:sp>
      <p:sp>
        <p:nvSpPr>
          <p:cNvPr id="21" name="矩形 20"/>
          <p:cNvSpPr/>
          <p:nvPr/>
        </p:nvSpPr>
        <p:spPr>
          <a:xfrm>
            <a:off x="0" y="2883485"/>
            <a:ext cx="1828109" cy="1938992"/>
          </a:xfrm>
          <a:prstGeom prst="rect">
            <a:avLst/>
          </a:prstGeom>
        </p:spPr>
        <p:txBody>
          <a:bodyPr wrap="square">
            <a:spAutoFit/>
          </a:bodyPr>
          <a:lstStyle/>
          <a:p>
            <a:r>
              <a:rPr lang="en-US" altLang="zh-CN" sz="2400" b="1" dirty="0" smtClean="0">
                <a:latin typeface="Helvetica" pitchFamily="34" charset="0"/>
                <a:cs typeface="Helvetica" pitchFamily="34" charset="0"/>
              </a:rPr>
              <a:t>Body: </a:t>
            </a:r>
            <a:r>
              <a:rPr lang="en-US" altLang="zh-CN" sz="2400" dirty="0" smtClean="0">
                <a:latin typeface="Helvetica" pitchFamily="34" charset="0"/>
                <a:cs typeface="Helvetica" pitchFamily="34" charset="0"/>
              </a:rPr>
              <a:t>Advantages of studying the humanities</a:t>
            </a:r>
            <a:endParaRPr lang="zh-CN" altLang="en-US" sz="2400" dirty="0">
              <a:latin typeface="Helvetica" pitchFamily="34" charset="0"/>
              <a:cs typeface="Helvetica" pitchFamily="34" charset="0"/>
            </a:endParaRPr>
          </a:p>
        </p:txBody>
      </p:sp>
      <p:sp>
        <p:nvSpPr>
          <p:cNvPr id="14" name="圆角矩形 13"/>
          <p:cNvSpPr/>
          <p:nvPr/>
        </p:nvSpPr>
        <p:spPr>
          <a:xfrm>
            <a:off x="1817071" y="2879224"/>
            <a:ext cx="7147417" cy="143103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16" name="TextBox 15"/>
          <p:cNvSpPr txBox="1"/>
          <p:nvPr/>
        </p:nvSpPr>
        <p:spPr>
          <a:xfrm>
            <a:off x="1817071" y="2852936"/>
            <a:ext cx="7136379" cy="150304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dirty="0" smtClean="0">
                <a:ea typeface="+mn-ea"/>
                <a:cs typeface="Helvetica" pitchFamily="34" charset="0"/>
              </a:rPr>
              <a:t>Studying the humanities invests us with great insight and selfawareness, thereby releasing our creative energy and talent in a positive and constructive manner. (Para. 7)</a:t>
            </a:r>
            <a:endParaRPr lang="zh-CN" altLang="en-US" sz="2200" dirty="0">
              <a:ea typeface="+mn-ea"/>
              <a:cs typeface="Helvetica" pitchFamily="34" charset="0"/>
            </a:endParaRPr>
          </a:p>
        </p:txBody>
      </p:sp>
      <p:sp>
        <p:nvSpPr>
          <p:cNvPr id="19" name="圆角矩形 18"/>
          <p:cNvSpPr/>
          <p:nvPr/>
        </p:nvSpPr>
        <p:spPr>
          <a:xfrm>
            <a:off x="1817071" y="4355976"/>
            <a:ext cx="7147417" cy="116125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3" name="TextBox 22"/>
          <p:cNvSpPr txBox="1"/>
          <p:nvPr/>
        </p:nvSpPr>
        <p:spPr>
          <a:xfrm>
            <a:off x="1756101" y="4419689"/>
            <a:ext cx="7136379" cy="114396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dirty="0" smtClean="0">
                <a:ea typeface="+mn-ea"/>
                <a:cs typeface="Helvetica" pitchFamily="34" charset="0"/>
              </a:rPr>
              <a:t>Studying the humanities provides us with a wide scope of possibilities and prepare us for our future career. (Para. 8)</a:t>
            </a:r>
            <a:endParaRPr lang="zh-CN" altLang="en-US" sz="2200" dirty="0">
              <a:ea typeface="+mn-ea"/>
              <a:cs typeface="Helvetica" pitchFamily="34" charset="0"/>
            </a:endParaRPr>
          </a:p>
        </p:txBody>
      </p:sp>
      <p:sp>
        <p:nvSpPr>
          <p:cNvPr id="26" name="TextBox 25"/>
          <p:cNvSpPr txBox="1"/>
          <p:nvPr/>
        </p:nvSpPr>
        <p:spPr>
          <a:xfrm>
            <a:off x="1839147" y="5562039"/>
            <a:ext cx="7136379" cy="114396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200" dirty="0" smtClean="0">
                <a:ea typeface="+mn-ea"/>
                <a:cs typeface="Helvetica" pitchFamily="34" charset="0"/>
              </a:rPr>
              <a:t>Nowadays, a pairing of technical knowledge and inner insight is the ideal for the establishment of a career. (Para. 9)</a:t>
            </a:r>
            <a:endParaRPr lang="zh-CN" altLang="en-US" sz="2200" dirty="0">
              <a:ea typeface="+mn-ea"/>
              <a:cs typeface="Helvetica" pitchFamily="34" charset="0"/>
            </a:endParaRPr>
          </a:p>
        </p:txBody>
      </p:sp>
      <p:sp>
        <p:nvSpPr>
          <p:cNvPr id="29" name="矩形 28"/>
          <p:cNvSpPr/>
          <p:nvPr/>
        </p:nvSpPr>
        <p:spPr>
          <a:xfrm>
            <a:off x="539551" y="1340768"/>
            <a:ext cx="8496944" cy="461665"/>
          </a:xfrm>
          <a:prstGeom prst="rect">
            <a:avLst/>
          </a:prstGeom>
        </p:spPr>
        <p:txBody>
          <a:bodyPr wrap="square">
            <a:spAutoFit/>
          </a:bodyPr>
          <a:lstStyle/>
          <a:p>
            <a:r>
              <a:rPr lang="en-US" altLang="zh-CN" sz="2400" b="1" dirty="0" smtClean="0">
                <a:latin typeface="Helvetica" pitchFamily="34" charset="0"/>
                <a:cs typeface="Helvetica" pitchFamily="34" charset="0"/>
              </a:rPr>
              <a:t>The true value that the humanities add to people’s lives</a:t>
            </a:r>
            <a:endParaRPr lang="zh-CN" altLang="en-US" sz="2400" b="1" dirty="0">
              <a:latin typeface="Helvetica" pitchFamily="34" charset="0"/>
              <a:cs typeface="Helvetica" pitchFamily="34" charset="0"/>
            </a:endParaRPr>
          </a:p>
        </p:txBody>
      </p:sp>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5"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a:hlinkClick r:id="" action="ppaction://hlinkshowjump?jump=nextslide"/>
          </p:cNvPr>
          <p:cNvSpPr/>
          <p:nvPr/>
        </p:nvSpPr>
        <p:spPr>
          <a:xfrm>
            <a:off x="5436096" y="6209928"/>
            <a:ext cx="27718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smtClean="0">
                <a:ln>
                  <a:solidFill>
                    <a:schemeClr val="tx1"/>
                  </a:solidFill>
                </a:ln>
                <a:solidFill>
                  <a:schemeClr val="tx1"/>
                </a:solidFill>
              </a:rPr>
              <a:t>to be continued</a:t>
            </a:r>
            <a:endParaRPr lang="zh-CN" altLang="en-US" sz="2200" dirty="0">
              <a:ln>
                <a:solidFill>
                  <a:schemeClr val="tx1"/>
                </a:solidFill>
              </a:ln>
              <a:solidFill>
                <a:schemeClr val="tx1"/>
              </a:solidFill>
            </a:endParaRPr>
          </a:p>
        </p:txBody>
      </p:sp>
      <p:sp>
        <p:nvSpPr>
          <p:cNvPr id="9" name="圆角矩形 8"/>
          <p:cNvSpPr/>
          <p:nvPr/>
        </p:nvSpPr>
        <p:spPr>
          <a:xfrm>
            <a:off x="2123728" y="2295160"/>
            <a:ext cx="6635774" cy="309634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29"/>
          <p:cNvSpPr txBox="1"/>
          <p:nvPr/>
        </p:nvSpPr>
        <p:spPr>
          <a:xfrm>
            <a:off x="2257456" y="2623358"/>
            <a:ext cx="6452875" cy="249837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lnSpc>
                <a:spcPct val="110000"/>
              </a:lnSpc>
            </a:pPr>
            <a:r>
              <a:rPr lang="en-US" altLang="zh-CN" sz="2400" dirty="0" smtClean="0">
                <a:ea typeface="+mn-ea"/>
                <a:cs typeface="Helvetica" pitchFamily="34" charset="0"/>
              </a:rPr>
              <a:t>The humanities help to create human beings with insight and understanding of the passions, hopes and dreams common to all humanity. The humanities will never be out of date. They are as useful and relevant in our modern age as they have always been. (Para. 10)</a:t>
            </a:r>
            <a:endParaRPr lang="zh-CN" altLang="en-US" sz="2400" dirty="0">
              <a:ea typeface="+mn-ea"/>
              <a:cs typeface="Helvetica" pitchFamily="34" charset="0"/>
            </a:endParaRPr>
          </a:p>
        </p:txBody>
      </p:sp>
      <p:sp>
        <p:nvSpPr>
          <p:cNvPr id="21" name="矩形 20"/>
          <p:cNvSpPr/>
          <p:nvPr/>
        </p:nvSpPr>
        <p:spPr>
          <a:xfrm>
            <a:off x="179512" y="3156708"/>
            <a:ext cx="2051720" cy="461665"/>
          </a:xfrm>
          <a:prstGeom prst="rect">
            <a:avLst/>
          </a:prstGeom>
        </p:spPr>
        <p:txBody>
          <a:bodyPr wrap="square">
            <a:spAutoFit/>
          </a:bodyPr>
          <a:lstStyle/>
          <a:p>
            <a:r>
              <a:rPr lang="en-US" altLang="zh-CN" sz="2400" b="1" dirty="0" smtClean="0">
                <a:latin typeface="Helvetica" pitchFamily="34" charset="0"/>
                <a:cs typeface="Helvetica" pitchFamily="34" charset="0"/>
              </a:rPr>
              <a:t>Conclusion</a:t>
            </a:r>
            <a:endParaRPr lang="zh-CN" altLang="en-US" sz="2400" dirty="0">
              <a:latin typeface="Helvetica" pitchFamily="34" charset="0"/>
              <a:cs typeface="Helvetica" pitchFamily="34" charset="0"/>
            </a:endParaRPr>
          </a:p>
        </p:txBody>
      </p:sp>
      <p:sp>
        <p:nvSpPr>
          <p:cNvPr id="17" name="矩形 16"/>
          <p:cNvSpPr/>
          <p:nvPr/>
        </p:nvSpPr>
        <p:spPr>
          <a:xfrm>
            <a:off x="539551" y="1340768"/>
            <a:ext cx="8496944" cy="461665"/>
          </a:xfrm>
          <a:prstGeom prst="rect">
            <a:avLst/>
          </a:prstGeom>
        </p:spPr>
        <p:txBody>
          <a:bodyPr wrap="square">
            <a:spAutoFit/>
          </a:bodyPr>
          <a:lstStyle/>
          <a:p>
            <a:r>
              <a:rPr lang="en-US" altLang="zh-CN" sz="2400" b="1" dirty="0" smtClean="0">
                <a:latin typeface="Helvetica" pitchFamily="34" charset="0"/>
                <a:cs typeface="Helvetica" pitchFamily="34" charset="0"/>
              </a:rPr>
              <a:t>The true value that the humanities add to people’s lives</a:t>
            </a:r>
            <a:endParaRPr lang="zh-CN" altLang="en-US" sz="2400" b="1" dirty="0">
              <a:latin typeface="Helvetica" pitchFamily="34" charset="0"/>
              <a:cs typeface="Helvetica" pitchFamily="34" charset="0"/>
            </a:endParaRPr>
          </a:p>
        </p:txBody>
      </p:sp>
      <p:pic>
        <p:nvPicPr>
          <p:cNvPr id="1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27542" y="1220559"/>
            <a:ext cx="7892930" cy="2280449"/>
            <a:chOff x="927542" y="1220559"/>
            <a:chExt cx="7892930" cy="2280449"/>
          </a:xfrm>
        </p:grpSpPr>
        <p:sp>
          <p:nvSpPr>
            <p:cNvPr id="150533" name="TextBox 8"/>
            <p:cNvSpPr txBox="1">
              <a:spLocks noChangeArrowheads="1"/>
            </p:cNvSpPr>
            <p:nvPr/>
          </p:nvSpPr>
          <p:spPr bwMode="auto">
            <a:xfrm>
              <a:off x="1142976" y="2670011"/>
              <a:ext cx="7634288" cy="830997"/>
            </a:xfrm>
            <a:prstGeom prst="rect">
              <a:avLst/>
            </a:prstGeom>
            <a:noFill/>
            <a:ln w="9525">
              <a:noFill/>
              <a:miter lim="800000"/>
              <a:headEnd/>
              <a:tailEnd/>
            </a:ln>
          </p:spPr>
          <p:txBody>
            <a:bodyPr>
              <a:spAutoFit/>
            </a:bodyPr>
            <a:lstStyle/>
            <a:p>
              <a:pPr marL="266700" indent="-266700"/>
              <a:r>
                <a:rPr lang="en-US" altLang="zh-CN" sz="2400" dirty="0" smtClean="0">
                  <a:latin typeface="Helvetica"/>
                  <a:ea typeface="楷体_GB2312" pitchFamily="49" charset="-122"/>
                </a:rPr>
                <a:t>1. What did the speaker compare his high school education to?</a:t>
              </a:r>
              <a:endParaRPr lang="zh-CN" altLang="zh-CN" sz="2400" dirty="0" smtClean="0">
                <a:latin typeface="Helvetica"/>
                <a:ea typeface="楷体_GB2312" pitchFamily="49" charset="-122"/>
              </a:endParaRPr>
            </a:p>
          </p:txBody>
        </p:sp>
        <p:sp>
          <p:nvSpPr>
            <p:cNvPr id="11" name="矩形 10"/>
            <p:cNvSpPr/>
            <p:nvPr/>
          </p:nvSpPr>
          <p:spPr>
            <a:xfrm>
              <a:off x="927542" y="1220559"/>
              <a:ext cx="7892930" cy="1200329"/>
            </a:xfrm>
            <a:prstGeom prst="rect">
              <a:avLst/>
            </a:prstGeom>
          </p:spPr>
          <p:txBody>
            <a:bodyPr wrap="square">
              <a:spAutoFit/>
            </a:bodyPr>
            <a:lstStyle/>
            <a:p>
              <a:r>
                <a:rPr lang="en-US" altLang="zh-CN" sz="2400" b="1" dirty="0" smtClean="0">
                  <a:latin typeface="Helvetica"/>
                  <a:ea typeface="楷体_GB2312" pitchFamily="49" charset="-122"/>
                </a:rPr>
                <a:t>Listen to a talk about a native English speaker’s learning experience in his high school years. Choose the best answer to each of the following questions.</a:t>
              </a:r>
              <a:endParaRPr lang="zh-CN" altLang="zh-CN" sz="2400" b="1" dirty="0">
                <a:latin typeface="Helvetica"/>
                <a:ea typeface="楷体_GB2312" pitchFamily="49" charset="-122"/>
              </a:endParaRPr>
            </a:p>
          </p:txBody>
        </p:sp>
      </p:grpSp>
      <p:pic>
        <p:nvPicPr>
          <p:cNvPr id="13"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2" name="Rectangle 3"/>
          <p:cNvSpPr>
            <a:spLocks noChangeArrowheads="1"/>
          </p:cNvSpPr>
          <p:nvPr/>
        </p:nvSpPr>
        <p:spPr bwMode="auto">
          <a:xfrm>
            <a:off x="1630711" y="3596823"/>
            <a:ext cx="6768752"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400" dirty="0" smtClean="0">
                <a:latin typeface="Helvetica"/>
                <a:ea typeface="楷体_GB2312" pitchFamily="49" charset="-122"/>
              </a:rPr>
              <a:t>A  Technical school.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Helvetica"/>
                <a:ea typeface="楷体_GB2312" pitchFamily="49" charset="-122"/>
              </a:rPr>
              <a:t>B  Modern arts college.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smtClean="0">
                <a:latin typeface="Helvetica"/>
                <a:ea typeface="楷体_GB2312" pitchFamily="49" charset="-122"/>
              </a:rPr>
              <a:t>C  Liberal arts college.</a:t>
            </a:r>
          </a:p>
        </p:txBody>
      </p:sp>
      <p:sp>
        <p:nvSpPr>
          <p:cNvPr id="10" name="Oval 35" descr="024"/>
          <p:cNvSpPr>
            <a:spLocks noChangeArrowheads="1"/>
          </p:cNvSpPr>
          <p:nvPr/>
        </p:nvSpPr>
        <p:spPr bwMode="auto">
          <a:xfrm>
            <a:off x="1142976" y="4401865"/>
            <a:ext cx="433387" cy="395287"/>
          </a:xfrm>
          <a:prstGeom prst="ellipse">
            <a:avLst/>
          </a:prstGeom>
          <a:blipFill dpi="0" rotWithShape="1">
            <a:blip r:embed="rId6" cstate="print"/>
            <a:srcRect/>
            <a:stretch>
              <a:fillRect/>
            </a:stretch>
          </a:blipFill>
          <a:ln w="9525">
            <a:solidFill>
              <a:schemeClr val="tx1"/>
            </a:solidFill>
            <a:round/>
            <a:headEnd/>
            <a:tailEnd/>
          </a:ln>
        </p:spPr>
        <p:txBody>
          <a:bodyPr wrap="none" anchor="ctr"/>
          <a:lstStyle/>
          <a:p>
            <a:pPr algn="ctr">
              <a:lnSpc>
                <a:spcPct val="110000"/>
              </a:lnSpc>
            </a:pPr>
            <a:endParaRPr kumimoji="1" lang="zh-CN" altLang="zh-CN" sz="2600" b="1" dirty="0">
              <a:latin typeface="Times New Roman" pitchFamily="18" charset="0"/>
              <a:ea typeface="楷体_GB2312" pitchFamily="49" charset="-122"/>
            </a:endParaRPr>
          </a:p>
        </p:txBody>
      </p:sp>
      <p:grpSp>
        <p:nvGrpSpPr>
          <p:cNvPr id="9" name="组合 8"/>
          <p:cNvGrpSpPr/>
          <p:nvPr/>
        </p:nvGrpSpPr>
        <p:grpSpPr>
          <a:xfrm>
            <a:off x="-7938" y="9525"/>
            <a:ext cx="8723313" cy="1187450"/>
            <a:chOff x="-7938" y="9525"/>
            <a:chExt cx="8723313" cy="1187450"/>
          </a:xfrm>
        </p:grpSpPr>
        <p:sp>
          <p:nvSpPr>
            <p:cNvPr id="12"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7" cstate="print"/>
            <a:srcRect/>
            <a:stretch>
              <a:fillRect/>
            </a:stretch>
          </p:blipFill>
          <p:spPr bwMode="auto">
            <a:xfrm>
              <a:off x="-7938" y="9525"/>
              <a:ext cx="4645026" cy="1187450"/>
            </a:xfrm>
            <a:prstGeom prst="rect">
              <a:avLst/>
            </a:prstGeom>
            <a:noFill/>
            <a:ln w="9525">
              <a:noFill/>
              <a:miter lim="800000"/>
              <a:headEnd/>
              <a:tailEnd/>
            </a:ln>
          </p:spPr>
        </p:pic>
        <p:sp>
          <p:nvSpPr>
            <p:cNvPr id="15" name="TextBox 1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Book2 U2 Pre.wav">
            <a:hlinkClick r:id="" action="ppaction://media"/>
          </p:cNvPr>
          <p:cNvPicPr>
            <a:picLocks noRot="1" noChangeAspect="1"/>
          </p:cNvPicPr>
          <p:nvPr>
            <a:audioFile r:link="rId1"/>
          </p:nvPr>
        </p:nvPicPr>
        <p:blipFill>
          <a:blip r:embed="rId8"/>
          <a:stretch>
            <a:fillRect/>
          </a:stretch>
        </p:blipFill>
        <p:spPr>
          <a:xfrm>
            <a:off x="428596" y="1338250"/>
            <a:ext cx="304800" cy="304800"/>
          </a:xfrm>
          <a:prstGeom prst="rect">
            <a:avLst/>
          </a:prstGeom>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6571" fill="hold"/>
                                        <p:tgtEl>
                                          <p:spTgt spid="16"/>
                                        </p:tgtEl>
                                      </p:cBhvr>
                                    </p:cmd>
                                  </p:childTnLst>
                                </p:cTn>
                              </p:par>
                            </p:childTnLst>
                          </p:cTn>
                        </p:par>
                      </p:childTnLst>
                    </p:cTn>
                  </p:par>
                </p:childTnLst>
              </p:cTn>
              <p:nextCondLst>
                <p:cond evt="onClick" delay="0">
                  <p:tgtEl>
                    <p:spTgt spid="16"/>
                  </p:tgtEl>
                </p:cond>
              </p:nextCondLst>
            </p:seq>
            <p:audio>
              <p:cMediaNode>
                <p:cTn id="12"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10"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4567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1762164"/>
            <a:ext cx="6192688" cy="368306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How to write an advantage/disadvantage essay</a:t>
            </a:r>
          </a:p>
          <a:p>
            <a:endParaRPr lang="en-US" altLang="zh-CN" sz="2600" dirty="0" smtClean="0">
              <a:solidFill>
                <a:srgbClr val="FF6600"/>
              </a:solidFill>
              <a:ea typeface="楷体_GB2312" pitchFamily="49" charset="-122"/>
              <a:cs typeface="+mn-cs"/>
            </a:endParaRPr>
          </a:p>
          <a:p>
            <a:r>
              <a:rPr lang="en-US" altLang="zh-CN" sz="2400" dirty="0" smtClean="0"/>
              <a:t>     From what is listed in the chart, we can see that writing an essay about the advantages or disadvantages of an issue requires supporting points. If your essay focuses on advantages of studying the humanities, then several advantages should be provided to support your point. </a:t>
            </a:r>
            <a:endParaRPr lang="en-US" altLang="zh-CN" sz="2400" b="1" dirty="0"/>
          </a:p>
        </p:txBody>
      </p:sp>
      <p:sp>
        <p:nvSpPr>
          <p:cNvPr id="14" name="右箭头 13">
            <a:hlinkClick r:id="" action="ppaction://hlinkshowjump?jump=nextslide"/>
          </p:cNvPr>
          <p:cNvSpPr/>
          <p:nvPr/>
        </p:nvSpPr>
        <p:spPr>
          <a:xfrm>
            <a:off x="4788024" y="553365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9"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已买图\物品\TWM1098134547_2000X3008.jpg"/>
          <p:cNvPicPr>
            <a:picLocks noChangeAspect="1" noChangeArrowheads="1"/>
          </p:cNvPicPr>
          <p:nvPr/>
        </p:nvPicPr>
        <p:blipFill>
          <a:blip r:embed="rId3" cstate="print"/>
          <a:srcRect/>
          <a:stretch>
            <a:fillRect/>
          </a:stretch>
        </p:blipFill>
        <p:spPr bwMode="auto">
          <a:xfrm>
            <a:off x="5265860" y="1025640"/>
            <a:ext cx="3878140" cy="5832360"/>
          </a:xfrm>
          <a:prstGeom prst="rect">
            <a:avLst/>
          </a:prstGeom>
          <a:noFill/>
        </p:spPr>
      </p:pic>
      <p:sp>
        <p:nvSpPr>
          <p:cNvPr id="7" name="矩形 6"/>
          <p:cNvSpPr/>
          <p:nvPr/>
        </p:nvSpPr>
        <p:spPr>
          <a:xfrm>
            <a:off x="755576" y="2708920"/>
            <a:ext cx="4510284" cy="1754326"/>
          </a:xfrm>
          <a:prstGeom prst="rect">
            <a:avLst/>
          </a:prstGeom>
        </p:spPr>
        <p:txBody>
          <a:bodyPr wrap="square">
            <a:spAutoFit/>
          </a:bodyPr>
          <a:lstStyle/>
          <a:p>
            <a:pPr algn="just">
              <a:lnSpc>
                <a:spcPct val="150000"/>
              </a:lnSpc>
            </a:pPr>
            <a:r>
              <a:rPr lang="en-US" altLang="zh-CN" sz="2400" b="1" i="1" dirty="0" smtClean="0">
                <a:latin typeface="Helvetica" pitchFamily="34" charset="0"/>
                <a:ea typeface="Cambria Math" pitchFamily="18" charset="0"/>
                <a:cs typeface="Arial" pitchFamily="34" charset="0"/>
              </a:rPr>
              <a:t>Read the sample essay and see how the advantages are introduced.</a:t>
            </a:r>
            <a:endParaRPr lang="zh-CN" altLang="en-US" sz="2400" b="1" i="1" dirty="0" smtClean="0">
              <a:latin typeface="Helvetica" pitchFamily="34" charset="0"/>
              <a:ea typeface="Cambria Math" pitchFamily="18" charset="0"/>
              <a:cs typeface="Arial" pitchFamily="34" charset="0"/>
            </a:endParaRPr>
          </a:p>
        </p:txBody>
      </p:sp>
      <p:pic>
        <p:nvPicPr>
          <p:cNvPr id="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685877"/>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2346816"/>
            <a:ext cx="6715172" cy="3386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10000"/>
              </a:lnSpc>
            </a:pPr>
            <a:r>
              <a:rPr lang="en-US" altLang="zh-CN" dirty="0" smtClean="0">
                <a:solidFill>
                  <a:schemeClr val="tx1"/>
                </a:solidFill>
                <a:latin typeface="+mn-lt"/>
                <a:ea typeface="+mn-ea"/>
              </a:rPr>
              <a:t>Topic:</a:t>
            </a:r>
          </a:p>
          <a:p>
            <a:pPr>
              <a:lnSpc>
                <a:spcPct val="110000"/>
              </a:lnSpc>
            </a:pPr>
            <a:r>
              <a:rPr lang="en-US" altLang="zh-CN" b="0" dirty="0" smtClean="0">
                <a:solidFill>
                  <a:schemeClr val="tx1"/>
                </a:solidFill>
                <a:latin typeface="+mn-lt"/>
                <a:ea typeface="+mn-ea"/>
              </a:rPr>
              <a:t>The advantages of taking natural science courses</a:t>
            </a:r>
          </a:p>
          <a:p>
            <a:pPr>
              <a:lnSpc>
                <a:spcPct val="110000"/>
              </a:lnSpc>
            </a:pPr>
            <a:r>
              <a:rPr lang="en-US" altLang="zh-CN" dirty="0" smtClean="0">
                <a:solidFill>
                  <a:schemeClr val="tx1"/>
                </a:solidFill>
                <a:latin typeface="+mn-lt"/>
                <a:ea typeface="+mn-ea"/>
              </a:rPr>
              <a:t>Introduction:</a:t>
            </a:r>
          </a:p>
          <a:p>
            <a:pPr>
              <a:lnSpc>
                <a:spcPct val="110000"/>
              </a:lnSpc>
            </a:pPr>
            <a:r>
              <a:rPr lang="en-US" altLang="zh-CN" b="0" dirty="0" smtClean="0">
                <a:solidFill>
                  <a:schemeClr val="tx1"/>
                </a:solidFill>
                <a:latin typeface="+mn-lt"/>
                <a:ea typeface="+mn-ea"/>
              </a:rPr>
              <a:t>Thesis statement: Taking natural science courses benefits students in several ways but two stand out.</a:t>
            </a:r>
            <a:endParaRPr lang="zh-CN" altLang="en-US" b="0" dirty="0">
              <a:solidFill>
                <a:schemeClr val="tx1"/>
              </a:solidFill>
              <a:latin typeface="+mn-lt"/>
              <a:ea typeface="+mn-ea"/>
            </a:endParaRPr>
          </a:p>
        </p:txBody>
      </p:sp>
      <p:pic>
        <p:nvPicPr>
          <p:cNvPr id="18"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685877"/>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2071678"/>
            <a:ext cx="6715172" cy="1886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10000"/>
              </a:lnSpc>
            </a:pPr>
            <a:r>
              <a:rPr lang="en-US" altLang="zh-CN" dirty="0" smtClean="0">
                <a:solidFill>
                  <a:schemeClr val="tx1"/>
                </a:solidFill>
                <a:latin typeface="+mn-lt"/>
                <a:ea typeface="+mn-ea"/>
              </a:rPr>
              <a:t>Body:</a:t>
            </a:r>
          </a:p>
          <a:p>
            <a:pPr>
              <a:lnSpc>
                <a:spcPct val="110000"/>
              </a:lnSpc>
              <a:buFont typeface="Arial" pitchFamily="34" charset="0"/>
              <a:buChar char="•"/>
            </a:pPr>
            <a:r>
              <a:rPr lang="en-US" altLang="zh-CN" sz="2600" b="0" i="1" dirty="0" smtClean="0">
                <a:solidFill>
                  <a:schemeClr val="tx1"/>
                </a:solidFill>
                <a:latin typeface="+mn-lt"/>
                <a:ea typeface="+mn-ea"/>
              </a:rPr>
              <a:t>Advantage 1: Be involved in more active learning </a:t>
            </a:r>
          </a:p>
          <a:p>
            <a:pPr>
              <a:lnSpc>
                <a:spcPct val="110000"/>
              </a:lnSpc>
              <a:buFont typeface="Arial" pitchFamily="34" charset="0"/>
              <a:buChar char="•"/>
            </a:pPr>
            <a:r>
              <a:rPr lang="en-US" altLang="zh-CN" sz="2600" b="0" i="1" dirty="0" smtClean="0">
                <a:solidFill>
                  <a:schemeClr val="tx1"/>
                </a:solidFill>
                <a:latin typeface="+mn-lt"/>
                <a:ea typeface="+mn-ea"/>
              </a:rPr>
              <a:t>Advantage 2: Be more motivated to learn </a:t>
            </a:r>
            <a:endParaRPr lang="zh-CN" altLang="en-US" sz="2600" b="0" dirty="0" smtClean="0">
              <a:solidFill>
                <a:schemeClr val="tx1"/>
              </a:solidFill>
              <a:latin typeface="+mn-lt"/>
              <a:ea typeface="+mn-ea"/>
            </a:endParaRPr>
          </a:p>
        </p:txBody>
      </p:sp>
      <p:sp>
        <p:nvSpPr>
          <p:cNvPr id="6" name="右箭头 5">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Text Box 23"/>
          <p:cNvSpPr txBox="1">
            <a:spLocks noChangeArrowheads="1"/>
          </p:cNvSpPr>
          <p:nvPr/>
        </p:nvSpPr>
        <p:spPr bwMode="auto">
          <a:xfrm>
            <a:off x="1380090" y="3933056"/>
            <a:ext cx="6763810" cy="198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10000"/>
              </a:lnSpc>
            </a:pPr>
            <a:r>
              <a:rPr lang="en-US" altLang="zh-CN" dirty="0" smtClean="0">
                <a:solidFill>
                  <a:schemeClr val="tx1"/>
                </a:solidFill>
                <a:latin typeface="+mn-lt"/>
                <a:ea typeface="+mn-ea"/>
              </a:rPr>
              <a:t>Conclusion:</a:t>
            </a:r>
          </a:p>
          <a:p>
            <a:pPr>
              <a:lnSpc>
                <a:spcPct val="110000"/>
              </a:lnSpc>
            </a:pPr>
            <a:r>
              <a:rPr lang="en-US" altLang="zh-CN" b="0" dirty="0" smtClean="0">
                <a:solidFill>
                  <a:schemeClr val="tx1"/>
                </a:solidFill>
                <a:latin typeface="+mn-lt"/>
                <a:ea typeface="+mn-ea"/>
              </a:rPr>
              <a:t>Being more active and more motivated are the two major advantages for students who take natural science courses.</a:t>
            </a:r>
            <a:endParaRPr lang="zh-CN" altLang="en-US" b="0" dirty="0" smtClean="0">
              <a:solidFill>
                <a:schemeClr val="tx1"/>
              </a:solidFill>
              <a:latin typeface="+mn-lt"/>
              <a:ea typeface="+mn-ea"/>
            </a:endParaRPr>
          </a:p>
        </p:txBody>
      </p:sp>
      <p:pic>
        <p:nvPicPr>
          <p:cNvPr id="9"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1"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778955"/>
            <a:ext cx="6286544" cy="4561249"/>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defRPr/>
            </a:pPr>
            <a:r>
              <a:rPr lang="en-US" altLang="zh-CN" sz="2400" dirty="0" smtClean="0">
                <a:latin typeface="Helvetica" pitchFamily="34" charset="0"/>
                <a:ea typeface="Cambria Math" pitchFamily="18" charset="0"/>
                <a:cs typeface="Arial" pitchFamily="34" charset="0"/>
              </a:rPr>
              <a:t>     At our school, all students are required to take a minimum of six courses in the natural sciences. Students majoring in the humanities often have to struggle to get through these demanding courses, so it has been suggested that the requirements be modified. </a:t>
            </a:r>
            <a:r>
              <a:rPr lang="en-US" altLang="zh-CN" sz="2400" b="1" dirty="0" smtClean="0">
                <a:latin typeface="Helvetica" pitchFamily="34" charset="0"/>
                <a:ea typeface="Cambria Math" pitchFamily="18" charset="0"/>
                <a:cs typeface="Arial" pitchFamily="34" charset="0"/>
              </a:rPr>
              <a:t>In my opinion, taking natural science courses benefits students in several ways but two stand out.</a:t>
            </a:r>
            <a:endParaRPr lang="en-US" altLang="zh-CN" sz="2400" b="1" dirty="0">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2530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428736"/>
            <a:ext cx="6731028" cy="4225772"/>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r>
              <a:rPr lang="en-US" altLang="zh-CN" sz="2400" dirty="0" smtClean="0"/>
              <a:t>      </a:t>
            </a:r>
            <a:r>
              <a:rPr lang="en-US" altLang="zh-CN" sz="2400" b="1" dirty="0" smtClean="0">
                <a:latin typeface="Helvetica" pitchFamily="34" charset="0"/>
                <a:ea typeface="Cambria Math" pitchFamily="18" charset="0"/>
                <a:cs typeface="Arial" pitchFamily="34" charset="0"/>
              </a:rPr>
              <a:t>First</a:t>
            </a:r>
            <a:r>
              <a:rPr lang="en-US" altLang="zh-CN" sz="2400" dirty="0" smtClean="0">
                <a:latin typeface="Helvetica" pitchFamily="34" charset="0"/>
                <a:ea typeface="Cambria Math" pitchFamily="18" charset="0"/>
                <a:cs typeface="Arial" pitchFamily="34" charset="0"/>
              </a:rPr>
              <a:t>, students will be involved in more active learning if they take natural science courses. Obviously, learning natural sciences enables students to question and solve problems without expecting someone to give them specific answers. In this way, they develop their confidence in their own ability. Also, figuring out the process rather than just following directions results in a solution unique to the learners, which will surely help them to go further.</a:t>
            </a:r>
            <a:endParaRPr lang="en-US" altLang="zh-CN" sz="2400" dirty="0">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4211960" y="599244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7503" y="928670"/>
            <a:ext cx="8965091"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23528" y="1416892"/>
            <a:ext cx="6906964" cy="4964436"/>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r>
              <a:rPr lang="en-US" altLang="zh-CN" sz="2400" dirty="0" smtClean="0"/>
              <a:t>      </a:t>
            </a:r>
            <a:r>
              <a:rPr lang="en-US" altLang="zh-CN" sz="2400" b="1" dirty="0" smtClean="0">
                <a:latin typeface="Helvetica" pitchFamily="34" charset="0"/>
                <a:ea typeface="Cambria Math" pitchFamily="18" charset="0"/>
                <a:cs typeface="Arial" pitchFamily="34" charset="0"/>
              </a:rPr>
              <a:t>Another important advantage </a:t>
            </a:r>
            <a:r>
              <a:rPr lang="en-US" altLang="zh-CN" sz="2400" dirty="0" smtClean="0">
                <a:latin typeface="Helvetica" pitchFamily="34" charset="0"/>
                <a:ea typeface="Cambria Math" pitchFamily="18" charset="0"/>
                <a:cs typeface="Arial" pitchFamily="34" charset="0"/>
              </a:rPr>
              <a:t>is that students taking natural science courses can be more motivated. That is because natural science courses are more meaningful and practical. Taking natural science courses not only prepares students for their future career but also enables them to make use of their own personal concepts as a basis for understanding. Therefore, the value of studying science is clearer. Simply because students are able to see principles at work, they are more motivated to grasp the newly discovered ideas.</a:t>
            </a: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1056265"/>
            <a:ext cx="8947517" cy="52530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1857364"/>
            <a:ext cx="6072230" cy="3794885"/>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defRPr/>
            </a:pPr>
            <a:r>
              <a:rPr lang="en-US" altLang="zh-CN" sz="2400" dirty="0" smtClean="0">
                <a:latin typeface="Helvetica" pitchFamily="34" charset="0"/>
                <a:ea typeface="Cambria Math" pitchFamily="18" charset="0"/>
                <a:cs typeface="Arial" pitchFamily="34" charset="0"/>
              </a:rPr>
              <a:t>    </a:t>
            </a:r>
            <a:r>
              <a:rPr lang="en-US" altLang="zh-CN" sz="2400" b="1" dirty="0" smtClean="0">
                <a:latin typeface="Helvetica" pitchFamily="34" charset="0"/>
                <a:ea typeface="Cambria Math" pitchFamily="18" charset="0"/>
                <a:cs typeface="Arial" pitchFamily="34" charset="0"/>
              </a:rPr>
              <a:t>In brief</a:t>
            </a:r>
            <a:r>
              <a:rPr lang="en-US" altLang="zh-CN" sz="2400" dirty="0" smtClean="0">
                <a:latin typeface="Helvetica" pitchFamily="34" charset="0"/>
                <a:ea typeface="Cambria Math" pitchFamily="18" charset="0"/>
                <a:cs typeface="Arial" pitchFamily="34" charset="0"/>
              </a:rPr>
              <a:t>, being more active and more motivated are the two major advantages for students who take natural science courses. Moreover, by connecting the new information to the real world, students can </a:t>
            </a:r>
          </a:p>
          <a:p>
            <a:pPr algn="just">
              <a:lnSpc>
                <a:spcPct val="120000"/>
              </a:lnSpc>
              <a:defRPr/>
            </a:pPr>
            <a:r>
              <a:rPr lang="en-US" altLang="zh-CN" sz="2400" dirty="0" smtClean="0">
                <a:latin typeface="Helvetica" pitchFamily="34" charset="0"/>
                <a:ea typeface="Cambria Math" pitchFamily="18" charset="0"/>
                <a:cs typeface="Arial" pitchFamily="34" charset="0"/>
              </a:rPr>
              <a:t>acquire the skills that are highly valued by their future employers. </a:t>
            </a:r>
            <a:endParaRPr lang="en-US" altLang="zh-CN" sz="2400" b="1" dirty="0">
              <a:solidFill>
                <a:srgbClr val="FF6600"/>
              </a:solidFill>
              <a:latin typeface="Helvetica" pitchFamily="34" charset="0"/>
              <a:ea typeface="Cambria Math" pitchFamily="18" charset="0"/>
              <a:cs typeface="Arial" pitchFamily="34" charset="0"/>
            </a:endParaRPr>
          </a:p>
        </p:txBody>
      </p:sp>
      <p:pic>
        <p:nvPicPr>
          <p:cNvPr id="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已买图\物品\TWM1098134547_2000X3008.jpg"/>
          <p:cNvPicPr>
            <a:picLocks noChangeAspect="1" noChangeArrowheads="1"/>
          </p:cNvPicPr>
          <p:nvPr/>
        </p:nvPicPr>
        <p:blipFill>
          <a:blip r:embed="rId3" cstate="print"/>
          <a:srcRect/>
          <a:stretch>
            <a:fillRect/>
          </a:stretch>
        </p:blipFill>
        <p:spPr bwMode="auto">
          <a:xfrm>
            <a:off x="4929190" y="519320"/>
            <a:ext cx="4214810" cy="6338680"/>
          </a:xfrm>
          <a:prstGeom prst="rect">
            <a:avLst/>
          </a:prstGeom>
          <a:noFill/>
        </p:spPr>
      </p:pic>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93703"/>
            <a:ext cx="5295631" cy="230832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lang="en-US" altLang="zh-CN" sz="2400" b="1" i="1" dirty="0" smtClean="0">
                <a:latin typeface="Helvetica" pitchFamily="34" charset="0"/>
                <a:ea typeface="Cambria Math" pitchFamily="18" charset="0"/>
                <a:cs typeface="Arial" pitchFamily="34" charset="0"/>
              </a:rPr>
              <a:t>Directions</a:t>
            </a:r>
            <a:r>
              <a:rPr lang="en-US" altLang="zh-CN" sz="2400" b="1" i="1" dirty="0">
                <a:latin typeface="Helvetica" pitchFamily="34" charset="0"/>
                <a:ea typeface="Cambria Math" pitchFamily="18" charset="0"/>
                <a:cs typeface="Arial" pitchFamily="34" charset="0"/>
              </a:rPr>
              <a:t>:  </a:t>
            </a:r>
            <a:r>
              <a:rPr lang="en-US" altLang="zh-CN" sz="2400" i="1" dirty="0" smtClean="0">
                <a:latin typeface="Helvetica" pitchFamily="34" charset="0"/>
                <a:ea typeface="Cambria Math" pitchFamily="18" charset="0"/>
                <a:cs typeface="Arial" pitchFamily="34" charset="0"/>
              </a:rPr>
              <a:t>Write an essay of no less than 150 words on one of the following topics. One topic has an outline that you can follow.</a:t>
            </a:r>
            <a:endParaRPr lang="en-US" altLang="zh-CN" sz="2400" i="1" dirty="0">
              <a:latin typeface="Helvetica" pitchFamily="34" charset="0"/>
              <a:ea typeface="Cambria Math" pitchFamily="18" charset="0"/>
              <a:cs typeface="Arial" pitchFamily="34" charset="0"/>
            </a:endParaRPr>
          </a:p>
        </p:txBody>
      </p:sp>
      <p:pic>
        <p:nvPicPr>
          <p:cNvPr id="1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36548" name="Picture 4" descr="C:\Users\Administrator\Desktop\图片6.png"/>
          <p:cNvPicPr>
            <a:picLocks noChangeAspect="1" noChangeArrowheads="1"/>
          </p:cNvPicPr>
          <p:nvPr/>
        </p:nvPicPr>
        <p:blipFill>
          <a:blip r:embed="rId6" cstate="print"/>
          <a:srcRect/>
          <a:stretch>
            <a:fillRect/>
          </a:stretch>
        </p:blipFill>
        <p:spPr bwMode="auto">
          <a:xfrm>
            <a:off x="-17711" y="-27384"/>
            <a:ext cx="4157663" cy="1163637"/>
          </a:xfrm>
          <a:prstGeom prst="rect">
            <a:avLst/>
          </a:prstGeom>
          <a:noFill/>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38124" y="1340768"/>
            <a:ext cx="8620156" cy="4824426"/>
            <a:chOff x="214282" y="1357299"/>
            <a:chExt cx="8620156" cy="4824426"/>
          </a:xfrm>
        </p:grpSpPr>
        <p:sp>
          <p:nvSpPr>
            <p:cNvPr id="8" name="矩形 7"/>
            <p:cNvSpPr/>
            <p:nvPr/>
          </p:nvSpPr>
          <p:spPr>
            <a:xfrm>
              <a:off x="214282" y="1357299"/>
              <a:ext cx="8620156" cy="482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10000"/>
                </a:lnSpc>
              </a:pPr>
              <a:r>
                <a:rPr lang="en-US" altLang="zh-CN" sz="2400" b="1" dirty="0" smtClean="0"/>
                <a:t>Topic:   </a:t>
              </a:r>
            </a:p>
            <a:p>
              <a:pPr>
                <a:lnSpc>
                  <a:spcPct val="110000"/>
                </a:lnSpc>
              </a:pPr>
              <a:r>
                <a:rPr lang="en-US" altLang="zh-CN" sz="2400" dirty="0" smtClean="0"/>
                <a:t>Advantages of taking physical education (P.E.) courses</a:t>
              </a:r>
            </a:p>
            <a:p>
              <a:pPr>
                <a:lnSpc>
                  <a:spcPct val="110000"/>
                </a:lnSpc>
              </a:pPr>
              <a:r>
                <a:rPr lang="en-US" altLang="zh-CN" sz="2400" b="1" dirty="0" smtClean="0"/>
                <a:t>Introduction:   </a:t>
              </a:r>
            </a:p>
            <a:p>
              <a:pPr>
                <a:lnSpc>
                  <a:spcPct val="110000"/>
                </a:lnSpc>
              </a:pPr>
              <a:r>
                <a:rPr lang="en-US" altLang="zh-CN" sz="2400" dirty="0" smtClean="0"/>
                <a:t>Thesis statement: Taking </a:t>
              </a:r>
              <a:r>
                <a:rPr lang="en-US" altLang="zh-CN" sz="2400" dirty="0"/>
                <a:t>P.E</a:t>
              </a:r>
              <a:r>
                <a:rPr lang="en-US" altLang="zh-CN" sz="2400" dirty="0" smtClean="0"/>
                <a:t>. courses can be advantageous to all college students.</a:t>
              </a:r>
            </a:p>
            <a:p>
              <a:pPr>
                <a:lnSpc>
                  <a:spcPct val="110000"/>
                </a:lnSpc>
              </a:pPr>
              <a:r>
                <a:rPr lang="en-US" altLang="zh-CN" sz="2400" b="1" dirty="0" smtClean="0"/>
                <a:t>Body:</a:t>
              </a:r>
            </a:p>
            <a:p>
              <a:pPr>
                <a:lnSpc>
                  <a:spcPct val="110000"/>
                </a:lnSpc>
              </a:pPr>
              <a:r>
                <a:rPr lang="en-US" altLang="zh-CN" sz="2400" dirty="0" smtClean="0"/>
                <a:t>Advantage 1: Learn valuable communication and teamwork skills</a:t>
              </a:r>
            </a:p>
            <a:p>
              <a:pPr>
                <a:lnSpc>
                  <a:spcPct val="110000"/>
                </a:lnSpc>
              </a:pPr>
              <a:r>
                <a:rPr lang="en-US" altLang="zh-CN" sz="2400" dirty="0" smtClean="0"/>
                <a:t>Advantage 2: Handle heavy coursework more effectively</a:t>
              </a:r>
            </a:p>
            <a:p>
              <a:pPr>
                <a:lnSpc>
                  <a:spcPct val="110000"/>
                </a:lnSpc>
              </a:pPr>
              <a:r>
                <a:rPr lang="en-US" altLang="zh-CN" sz="2400" b="1" dirty="0" smtClean="0"/>
                <a:t>Conclusion:  </a:t>
              </a:r>
            </a:p>
            <a:p>
              <a:pPr>
                <a:lnSpc>
                  <a:spcPct val="110000"/>
                </a:lnSpc>
              </a:pPr>
              <a:r>
                <a:rPr lang="en-US" altLang="zh-CN" sz="2400" dirty="0" smtClean="0"/>
                <a:t>Taking a </a:t>
              </a:r>
              <a:r>
                <a:rPr lang="en-US" altLang="zh-CN" sz="2400" dirty="0"/>
                <a:t>P.E</a:t>
              </a:r>
              <a:r>
                <a:rPr lang="en-US" altLang="zh-CN" sz="2400" dirty="0" smtClean="0"/>
                <a:t>. course at college can benefit students in developing useful social skills as well as better coping skills for their stress at school. </a:t>
              </a:r>
              <a:endParaRPr lang="zh-CN" altLang="en-US" sz="2400" dirty="0"/>
            </a:p>
          </p:txBody>
        </p:sp>
        <p:cxnSp>
          <p:nvCxnSpPr>
            <p:cNvPr id="10" name="直接连接符 9"/>
            <p:cNvCxnSpPr/>
            <p:nvPr/>
          </p:nvCxnSpPr>
          <p:spPr>
            <a:xfrm>
              <a:off x="214282" y="178433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4282" y="2143116"/>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4282" y="2571744"/>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4282" y="300037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4282" y="3429000"/>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4282" y="385762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282" y="421481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4282" y="4643446"/>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4282" y="5000636"/>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4282" y="5429264"/>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4282" y="5786454"/>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pic>
        <p:nvPicPr>
          <p:cNvPr id="24"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5" name="Picture 4" descr="C:\Users\Administrator\Desktop\图片6.png"/>
          <p:cNvPicPr>
            <a:picLocks noChangeAspect="1" noChangeArrowheads="1"/>
          </p:cNvPicPr>
          <p:nvPr/>
        </p:nvPicPr>
        <p:blipFill>
          <a:blip r:embed="rId5" cstate="print"/>
          <a:srcRect/>
          <a:stretch>
            <a:fillRect/>
          </a:stretch>
        </p:blipFill>
        <p:spPr bwMode="auto">
          <a:xfrm>
            <a:off x="-17711" y="-27384"/>
            <a:ext cx="4157663" cy="1163637"/>
          </a:xfrm>
          <a:prstGeom prst="rect">
            <a:avLst/>
          </a:prstGeom>
          <a:noFill/>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7"/>
          <p:cNvGrpSpPr/>
          <p:nvPr/>
        </p:nvGrpSpPr>
        <p:grpSpPr>
          <a:xfrm>
            <a:off x="684907" y="1344627"/>
            <a:ext cx="7892930" cy="1938992"/>
            <a:chOff x="971600" y="1195387"/>
            <a:chExt cx="7892930" cy="1938992"/>
          </a:xfrm>
        </p:grpSpPr>
        <p:sp>
          <p:nvSpPr>
            <p:cNvPr id="150533" name="TextBox 8"/>
            <p:cNvSpPr txBox="1">
              <a:spLocks noChangeArrowheads="1"/>
            </p:cNvSpPr>
            <p:nvPr/>
          </p:nvSpPr>
          <p:spPr bwMode="auto">
            <a:xfrm>
              <a:off x="1142976" y="2670011"/>
              <a:ext cx="7634288" cy="461665"/>
            </a:xfrm>
            <a:prstGeom prst="rect">
              <a:avLst/>
            </a:prstGeom>
            <a:noFill/>
            <a:ln w="9525">
              <a:noFill/>
              <a:miter lim="800000"/>
              <a:headEnd/>
              <a:tailEnd/>
            </a:ln>
          </p:spPr>
          <p:txBody>
            <a:bodyPr>
              <a:spAutoFit/>
            </a:bodyPr>
            <a:lstStyle/>
            <a:p>
              <a:endParaRPr lang="zh-CN" altLang="zh-CN" sz="2400" dirty="0" smtClean="0">
                <a:latin typeface="Helvetica"/>
                <a:ea typeface="楷体_GB2312" pitchFamily="49" charset="-122"/>
              </a:endParaRPr>
            </a:p>
          </p:txBody>
        </p:sp>
        <p:sp>
          <p:nvSpPr>
            <p:cNvPr id="11" name="矩形 10"/>
            <p:cNvSpPr/>
            <p:nvPr/>
          </p:nvSpPr>
          <p:spPr>
            <a:xfrm>
              <a:off x="971600" y="1195387"/>
              <a:ext cx="7892930" cy="1938992"/>
            </a:xfrm>
            <a:prstGeom prst="rect">
              <a:avLst/>
            </a:prstGeom>
          </p:spPr>
          <p:txBody>
            <a:bodyPr wrap="square">
              <a:spAutoFit/>
            </a:bodyPr>
            <a:lstStyle/>
            <a:p>
              <a:pPr marL="360363" indent="-360363">
                <a:tabLst>
                  <a:tab pos="360363" algn="l"/>
                </a:tabLst>
              </a:pPr>
              <a:r>
                <a:rPr lang="en-US" altLang="zh-CN" sz="2400" dirty="0" smtClean="0">
                  <a:latin typeface="Helvetica"/>
                  <a:ea typeface="楷体_GB2312" pitchFamily="49" charset="-122"/>
                </a:rPr>
                <a:t>2.  What was the most beneficial part for the speaker to take history classes?</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A  He learned more about history.</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B  He learned how to write a good essay.</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C  He gained more cultural awareness. </a:t>
              </a:r>
              <a:endParaRPr lang="zh-CN" altLang="zh-CN" sz="2400" dirty="0" smtClean="0">
                <a:latin typeface="Helvetica"/>
                <a:ea typeface="楷体_GB2312" pitchFamily="49" charset="-122"/>
              </a:endParaRPr>
            </a:p>
          </p:txBody>
        </p:sp>
      </p:grpSp>
      <p:pic>
        <p:nvPicPr>
          <p:cNvPr id="13"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sp>
        <p:nvSpPr>
          <p:cNvPr id="2" name="Rectangle 3"/>
          <p:cNvSpPr>
            <a:spLocks noChangeArrowheads="1"/>
          </p:cNvSpPr>
          <p:nvPr/>
        </p:nvSpPr>
        <p:spPr bwMode="auto">
          <a:xfrm>
            <a:off x="684907" y="3362216"/>
            <a:ext cx="81724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60363" indent="-360363"/>
            <a:r>
              <a:rPr lang="en-US" altLang="zh-CN" sz="2400" dirty="0" smtClean="0">
                <a:latin typeface="Helvetica"/>
                <a:ea typeface="楷体_GB2312" pitchFamily="49" charset="-122"/>
              </a:rPr>
              <a:t>3.  How did the speaker benefit through learning the Spanish language?</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A   He became a more competent communicator.</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B   He satisfied the requirements of a foreign language.</a:t>
            </a:r>
            <a:endParaRPr lang="zh-CN" altLang="zh-CN" sz="2400" dirty="0" smtClean="0">
              <a:latin typeface="Helvetica"/>
              <a:ea typeface="楷体_GB2312" pitchFamily="49" charset="-122"/>
            </a:endParaRPr>
          </a:p>
          <a:p>
            <a:pPr indent="360363"/>
            <a:r>
              <a:rPr lang="en-US" altLang="zh-CN" sz="2400" dirty="0" smtClean="0">
                <a:latin typeface="Helvetica"/>
                <a:ea typeface="楷体_GB2312" pitchFamily="49" charset="-122"/>
              </a:rPr>
              <a:t>  C   He learned how to speak Spanish fluently.</a:t>
            </a:r>
            <a:endParaRPr lang="zh-CN" altLang="zh-CN" sz="2400" dirty="0" smtClean="0">
              <a:latin typeface="Helvetica"/>
              <a:ea typeface="楷体_GB2312" pitchFamily="49" charset="-122"/>
            </a:endParaRPr>
          </a:p>
        </p:txBody>
      </p:sp>
      <p:sp>
        <p:nvSpPr>
          <p:cNvPr id="8" name="Oval 35" descr="024"/>
          <p:cNvSpPr>
            <a:spLocks noChangeArrowheads="1"/>
          </p:cNvSpPr>
          <p:nvPr/>
        </p:nvSpPr>
        <p:spPr bwMode="auto">
          <a:xfrm>
            <a:off x="468213" y="2462873"/>
            <a:ext cx="433387" cy="395287"/>
          </a:xfrm>
          <a:prstGeom prst="ellipse">
            <a:avLst/>
          </a:prstGeom>
          <a:blipFill dpi="0" rotWithShape="1">
            <a:blip r:embed="rId6" cstate="print"/>
            <a:srcRect/>
            <a:stretch>
              <a:fillRect/>
            </a:stretch>
          </a:blipFill>
          <a:ln w="9525">
            <a:solidFill>
              <a:schemeClr val="tx1"/>
            </a:solidFill>
            <a:round/>
            <a:headEnd/>
            <a:tailEnd/>
          </a:ln>
        </p:spPr>
        <p:txBody>
          <a:bodyPr wrap="none" anchor="ctr"/>
          <a:lstStyle/>
          <a:p>
            <a:pPr algn="ctr">
              <a:lnSpc>
                <a:spcPct val="110000"/>
              </a:lnSpc>
            </a:pPr>
            <a:endParaRPr kumimoji="1" lang="zh-CN" altLang="zh-CN" sz="2600" b="1">
              <a:latin typeface="Times New Roman" pitchFamily="18" charset="0"/>
              <a:ea typeface="楷体_GB2312" pitchFamily="49" charset="-122"/>
            </a:endParaRPr>
          </a:p>
        </p:txBody>
      </p:sp>
      <p:sp>
        <p:nvSpPr>
          <p:cNvPr id="9" name="Oval 35" descr="024"/>
          <p:cNvSpPr>
            <a:spLocks noChangeArrowheads="1"/>
          </p:cNvSpPr>
          <p:nvPr/>
        </p:nvSpPr>
        <p:spPr bwMode="auto">
          <a:xfrm>
            <a:off x="467544" y="4119057"/>
            <a:ext cx="433387" cy="395287"/>
          </a:xfrm>
          <a:prstGeom prst="ellipse">
            <a:avLst/>
          </a:prstGeom>
          <a:blipFill dpi="0" rotWithShape="1">
            <a:blip r:embed="rId6" cstate="print"/>
            <a:srcRect/>
            <a:stretch>
              <a:fillRect/>
            </a:stretch>
          </a:blipFill>
          <a:ln w="9525">
            <a:solidFill>
              <a:schemeClr val="tx1"/>
            </a:solidFill>
            <a:round/>
            <a:headEnd/>
            <a:tailEnd/>
          </a:ln>
        </p:spPr>
        <p:txBody>
          <a:bodyPr wrap="none" anchor="ctr"/>
          <a:lstStyle/>
          <a:p>
            <a:pPr algn="ctr">
              <a:lnSpc>
                <a:spcPct val="110000"/>
              </a:lnSpc>
            </a:pPr>
            <a:endParaRPr kumimoji="1" lang="zh-CN" altLang="zh-CN" sz="2600" b="1">
              <a:latin typeface="Times New Roman" pitchFamily="18" charset="0"/>
              <a:ea typeface="楷体_GB2312" pitchFamily="49" charset="-122"/>
            </a:endParaRPr>
          </a:p>
        </p:txBody>
      </p:sp>
      <p:grpSp>
        <p:nvGrpSpPr>
          <p:cNvPr id="10" name="组合 9"/>
          <p:cNvGrpSpPr/>
          <p:nvPr/>
        </p:nvGrpSpPr>
        <p:grpSpPr>
          <a:xfrm>
            <a:off x="-7938" y="9525"/>
            <a:ext cx="8723313" cy="1187450"/>
            <a:chOff x="-7938" y="9525"/>
            <a:chExt cx="8723313" cy="1187450"/>
          </a:xfrm>
        </p:grpSpPr>
        <p:sp>
          <p:nvSpPr>
            <p:cNvPr id="12"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7" cstate="print"/>
            <a:srcRect/>
            <a:stretch>
              <a:fillRect/>
            </a:stretch>
          </p:blipFill>
          <p:spPr bwMode="auto">
            <a:xfrm>
              <a:off x="-7938" y="9525"/>
              <a:ext cx="4645026" cy="1187450"/>
            </a:xfrm>
            <a:prstGeom prst="rect">
              <a:avLst/>
            </a:prstGeom>
            <a:noFill/>
            <a:ln w="9525">
              <a:noFill/>
              <a:miter lim="800000"/>
              <a:headEnd/>
              <a:tailEnd/>
            </a:ln>
          </p:spPr>
        </p:pic>
        <p:sp>
          <p:nvSpPr>
            <p:cNvPr id="15" name="TextBox 1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Book2 U2 Pre.wav">
            <a:hlinkClick r:id="" action="ppaction://media"/>
          </p:cNvPr>
          <p:cNvPicPr>
            <a:picLocks noRot="1" noChangeAspect="1"/>
          </p:cNvPicPr>
          <p:nvPr>
            <a:audioFile r:link="rId1"/>
          </p:nvPr>
        </p:nvPicPr>
        <p:blipFill>
          <a:blip r:embed="rId8"/>
          <a:stretch>
            <a:fillRect/>
          </a:stretch>
        </p:blipFill>
        <p:spPr>
          <a:xfrm>
            <a:off x="315144" y="1409688"/>
            <a:ext cx="304800" cy="304800"/>
          </a:xfrm>
          <a:prstGeom prst="rect">
            <a:avLst/>
          </a:prstGeom>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76571" fill="hold"/>
                                        <p:tgtEl>
                                          <p:spTgt spid="16"/>
                                        </p:tgtEl>
                                      </p:cBhvr>
                                    </p:cmd>
                                  </p:childTnLst>
                                </p:cTn>
                              </p:par>
                            </p:childTnLst>
                          </p:cTn>
                        </p:par>
                      </p:childTnLst>
                    </p:cTn>
                  </p:par>
                </p:childTnLst>
              </p:cTn>
              <p:nextCondLst>
                <p:cond evt="onClick" delay="0">
                  <p:tgtEl>
                    <p:spTgt spid="16"/>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8" grpId="0" animBg="1" autoUpdateAnimBg="0"/>
      <p:bldP spid="9"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714480" y="1556792"/>
            <a:ext cx="5518506"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000232" y="1700808"/>
            <a:ext cx="5143536" cy="371178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20000"/>
              </a:lnSpc>
            </a:pPr>
            <a:r>
              <a:rPr lang="en-US" altLang="zh-CN" sz="2800" b="1" dirty="0" smtClean="0">
                <a:solidFill>
                  <a:srgbClr val="FF6600"/>
                </a:solidFill>
              </a:rPr>
              <a:t>More topics:</a:t>
            </a:r>
            <a:endParaRPr lang="en-US" altLang="zh-CN" sz="2800" dirty="0" smtClean="0"/>
          </a:p>
          <a:p>
            <a:pPr marL="358775" indent="-358775">
              <a:lnSpc>
                <a:spcPct val="120000"/>
              </a:lnSpc>
            </a:pPr>
            <a:r>
              <a:rPr lang="en-US" altLang="zh-CN" sz="2800" dirty="0" smtClean="0"/>
              <a:t>• Advantages of taking liberal arts courses </a:t>
            </a:r>
            <a:endParaRPr lang="zh-CN" altLang="zh-CN" sz="2800" dirty="0" smtClean="0"/>
          </a:p>
          <a:p>
            <a:pPr marL="358775" indent="-358775">
              <a:lnSpc>
                <a:spcPct val="120000"/>
              </a:lnSpc>
            </a:pPr>
            <a:r>
              <a:rPr lang="zh-CN" altLang="zh-CN" sz="2800" dirty="0" smtClean="0"/>
              <a:t>•</a:t>
            </a:r>
            <a:r>
              <a:rPr lang="en-US" altLang="zh-CN" sz="2800" dirty="0" smtClean="0"/>
              <a:t> Disadvantages of majoring in liberal arts</a:t>
            </a:r>
            <a:endParaRPr lang="zh-CN" altLang="zh-CN" sz="2800" dirty="0" smtClean="0"/>
          </a:p>
          <a:p>
            <a:pPr>
              <a:lnSpc>
                <a:spcPct val="120000"/>
              </a:lnSpc>
            </a:pPr>
            <a:endParaRPr lang="en-US" altLang="zh-CN" sz="2800" dirty="0" smtClean="0"/>
          </a:p>
          <a:p>
            <a:pPr>
              <a:lnSpc>
                <a:spcPct val="120000"/>
              </a:lnSpc>
            </a:pPr>
            <a:endParaRPr lang="en-US" altLang="zh-CN" sz="2800" dirty="0"/>
          </a:p>
        </p:txBody>
      </p:sp>
      <p:pic>
        <p:nvPicPr>
          <p:cNvPr id="9"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1" name="Picture 4" descr="C:\Users\Administrator\Desktop\图片6.png"/>
          <p:cNvPicPr>
            <a:picLocks noChangeAspect="1" noChangeArrowheads="1"/>
          </p:cNvPicPr>
          <p:nvPr/>
        </p:nvPicPr>
        <p:blipFill>
          <a:blip r:embed="rId5" cstate="print"/>
          <a:srcRect/>
          <a:stretch>
            <a:fillRect/>
          </a:stretch>
        </p:blipFill>
        <p:spPr bwMode="auto">
          <a:xfrm>
            <a:off x="-17711" y="-27384"/>
            <a:ext cx="4157663" cy="1163637"/>
          </a:xfrm>
          <a:prstGeom prst="rect">
            <a:avLst/>
          </a:prstGeom>
          <a:noFill/>
        </p:spPr>
      </p:pic>
      <p:pic>
        <p:nvPicPr>
          <p:cNvPr id="7" name="Picture 2"/>
          <p:cNvPicPr>
            <a:picLocks noChangeAspect="1" noChangeArrowheads="1"/>
          </p:cNvPicPr>
          <p:nvPr/>
        </p:nvPicPr>
        <p:blipFill>
          <a:blip r:embed="rId6" cstate="print"/>
          <a:srcRect/>
          <a:stretch>
            <a:fillRect/>
          </a:stretch>
        </p:blipFill>
        <p:spPr bwMode="auto">
          <a:xfrm>
            <a:off x="0" y="5643579"/>
            <a:ext cx="5234338" cy="1190610"/>
          </a:xfrm>
          <a:prstGeom prst="rect">
            <a:avLst/>
          </a:prstGeom>
          <a:noFill/>
          <a:ln w="9525">
            <a:noFill/>
            <a:miter lim="800000"/>
            <a:headEnd/>
            <a:tailEnd/>
          </a:ln>
        </p:spPr>
      </p:pic>
    </p:spTree>
    <p:extLst>
      <p:ext uri="{BB962C8B-B14F-4D97-AF65-F5344CB8AC3E}">
        <p14:creationId xmlns="" xmlns:p14="http://schemas.microsoft.com/office/powerpoint/2010/main" val="13130601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19675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sp>
        <p:nvSpPr>
          <p:cNvPr id="22" name="矩形 21"/>
          <p:cNvSpPr/>
          <p:nvPr/>
        </p:nvSpPr>
        <p:spPr>
          <a:xfrm>
            <a:off x="928662" y="2285992"/>
            <a:ext cx="7418992" cy="4154984"/>
          </a:xfrm>
          <a:prstGeom prst="rect">
            <a:avLst/>
          </a:prstGeom>
        </p:spPr>
        <p:txBody>
          <a:bodyPr wrap="square">
            <a:spAutoFit/>
          </a:bodyPr>
          <a:lstStyle/>
          <a:p>
            <a:r>
              <a:rPr lang="en-US" altLang="zh-CN" sz="2400" dirty="0" smtClean="0">
                <a:latin typeface="Helvetica" pitchFamily="34" charset="0"/>
                <a:cs typeface="Helvetica" pitchFamily="34" charset="0"/>
              </a:rPr>
              <a:t>boost one’s prospects of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be bound to</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dominant pillar / play bit roles</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stand up for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invest us with…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in a positive and constructive manner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make breakthroughs on many barriers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be liable/likely to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well-rounded human beings   </a:t>
            </a:r>
            <a:endParaRPr lang="zh-CN"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in the company of</a:t>
            </a:r>
            <a:endParaRPr lang="zh-CN" altLang="zh-CN" sz="2400" dirty="0" smtClean="0">
              <a:latin typeface="Helvetica" pitchFamily="34" charset="0"/>
              <a:cs typeface="Helvetica" pitchFamily="34" charset="0"/>
            </a:endParaRPr>
          </a:p>
          <a:p>
            <a:r>
              <a:rPr lang="en-US" altLang="zh-CN" sz="2400" dirty="0" smtClean="0"/>
              <a:t> </a:t>
            </a:r>
            <a:endParaRPr lang="zh-CN" altLang="zh-CN" sz="2400" dirty="0"/>
          </a:p>
        </p:txBody>
      </p:sp>
      <p:sp>
        <p:nvSpPr>
          <p:cNvPr id="17" name="圆角矩形 16"/>
          <p:cNvSpPr/>
          <p:nvPr/>
        </p:nvSpPr>
        <p:spPr>
          <a:xfrm>
            <a:off x="539552" y="2071678"/>
            <a:ext cx="8103274"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 name="Picture 4" descr="C:\Users\Administrator\Desktop\图片6.png"/>
          <p:cNvPicPr>
            <a:picLocks noChangeAspect="1" noChangeArrowheads="1"/>
          </p:cNvPicPr>
          <p:nvPr/>
        </p:nvPicPr>
        <p:blipFill>
          <a:blip r:embed="rId5" cstate="print"/>
          <a:srcRect/>
          <a:stretch>
            <a:fillRect/>
          </a:stretch>
        </p:blipFill>
        <p:spPr bwMode="auto">
          <a:xfrm>
            <a:off x="-17711" y="-27384"/>
            <a:ext cx="4157663" cy="1163637"/>
          </a:xfrm>
          <a:prstGeom prst="rect">
            <a:avLst/>
          </a:prstGeom>
          <a:noFill/>
        </p:spPr>
      </p:pic>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已买图\物品\TWM1098134547_2000X3008.jpg"/>
          <p:cNvPicPr>
            <a:picLocks noChangeAspect="1" noChangeArrowheads="1"/>
          </p:cNvPicPr>
          <p:nvPr/>
        </p:nvPicPr>
        <p:blipFill>
          <a:blip r:embed="rId3" cstate="print"/>
          <a:srcRect/>
          <a:stretch>
            <a:fillRect/>
          </a:stretch>
        </p:blipFill>
        <p:spPr bwMode="auto">
          <a:xfrm>
            <a:off x="5331758" y="1124745"/>
            <a:ext cx="3812242" cy="5733255"/>
          </a:xfrm>
          <a:prstGeom prst="rect">
            <a:avLst/>
          </a:prstGeom>
          <a:noFill/>
        </p:spPr>
      </p:pic>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800" b="1" dirty="0" smtClean="0">
                <a:solidFill>
                  <a:srgbClr val="FF6600"/>
                </a:solidFill>
                <a:latin typeface="Helvetica" pitchFamily="34" charset="0"/>
                <a:ea typeface="Cambria Math" pitchFamily="18" charset="0"/>
                <a:cs typeface="Arial" pitchFamily="34" charset="0"/>
              </a:rPr>
              <a:t>    Translate </a:t>
            </a:r>
            <a:r>
              <a:rPr lang="en-US" altLang="zh-CN" sz="2800" b="1" dirty="0">
                <a:solidFill>
                  <a:srgbClr val="FF6600"/>
                </a:solidFill>
                <a:latin typeface="Helvetica" pitchFamily="34" charset="0"/>
                <a:ea typeface="Cambria Math" pitchFamily="18" charset="0"/>
                <a:cs typeface="Arial" pitchFamily="34" charset="0"/>
              </a:rPr>
              <a:t>a paragraph based on a summary of the text by using the expressions </a:t>
            </a:r>
            <a:r>
              <a:rPr lang="en-US" altLang="zh-CN" sz="2800" b="1" dirty="0" smtClean="0">
                <a:solidFill>
                  <a:srgbClr val="FF6600"/>
                </a:solidFill>
                <a:latin typeface="Helvetica" pitchFamily="34" charset="0"/>
                <a:ea typeface="Cambria Math" pitchFamily="18" charset="0"/>
                <a:cs typeface="Arial" pitchFamily="34" charset="0"/>
              </a:rPr>
              <a:t>from the text.</a:t>
            </a:r>
            <a:endParaRPr lang="en-US" altLang="zh-CN" sz="2800" b="1" dirty="0">
              <a:solidFill>
                <a:srgbClr val="FF6600"/>
              </a:solidFill>
              <a:latin typeface="Helvetica" pitchFamily="34" charset="0"/>
              <a:ea typeface="Cambria Math" pitchFamily="18" charset="0"/>
              <a:cs typeface="Arial" pitchFamily="34" charset="0"/>
            </a:endParaRPr>
          </a:p>
        </p:txBody>
      </p:sp>
      <p:pic>
        <p:nvPicPr>
          <p:cNvPr id="8"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5"/>
          <p:cNvGrpSpPr/>
          <p:nvPr/>
        </p:nvGrpSpPr>
        <p:grpSpPr>
          <a:xfrm>
            <a:off x="-33" y="-27383"/>
            <a:ext cx="4379963" cy="1152127"/>
            <a:chOff x="-33" y="-27383"/>
            <a:chExt cx="4379963" cy="1152127"/>
          </a:xfrm>
        </p:grpSpPr>
        <p:pic>
          <p:nvPicPr>
            <p:cNvPr id="9"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1301040828"/>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2474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179512" y="1686138"/>
            <a:ext cx="5328592" cy="4524315"/>
          </a:xfrm>
          <a:prstGeom prst="rect">
            <a:avLst/>
          </a:prstGeom>
          <a:noFill/>
        </p:spPr>
        <p:txBody>
          <a:bodyPr wrap="square" rtlCol="0">
            <a:spAutoFit/>
          </a:bodyPr>
          <a:lstStyle/>
          <a:p>
            <a:pPr indent="133350" algn="just" eaLnBrk="0" hangingPunct="0">
              <a:lnSpc>
                <a:spcPct val="150000"/>
              </a:lnSpc>
              <a:defRPr/>
            </a:pPr>
            <a:r>
              <a:rPr lang="en-US" altLang="zh-CN" sz="2300" dirty="0" smtClean="0">
                <a:latin typeface="华文行楷"/>
              </a:rPr>
              <a:t>     </a:t>
            </a:r>
            <a:r>
              <a:rPr lang="zh-CN" altLang="zh-CN" sz="2400" dirty="0" smtClean="0">
                <a:latin typeface="华文楷体" pitchFamily="2" charset="-122"/>
                <a:ea typeface="华文楷体" pitchFamily="2" charset="-122"/>
                <a:cs typeface="Arial" pitchFamily="34" charset="0"/>
              </a:rPr>
              <a:t>未来几年里，人文学</a:t>
            </a:r>
            <a:r>
              <a:rPr lang="zh-CN" altLang="en-US" sz="2400" dirty="0">
                <a:latin typeface="华文楷体" pitchFamily="2" charset="-122"/>
                <a:ea typeface="华文楷体" pitchFamily="2" charset="-122"/>
                <a:cs typeface="Arial" pitchFamily="34" charset="0"/>
              </a:rPr>
              <a:t>科</a:t>
            </a:r>
            <a:r>
              <a:rPr lang="zh-CN" altLang="zh-CN" sz="2400" dirty="0" smtClean="0">
                <a:latin typeface="华文楷体" pitchFamily="2" charset="-122"/>
                <a:ea typeface="华文楷体" pitchFamily="2" charset="-122"/>
                <a:cs typeface="Arial" pitchFamily="34" charset="0"/>
              </a:rPr>
              <a:t>可能会</a:t>
            </a:r>
            <a:r>
              <a:rPr lang="zh-CN" altLang="zh-CN" sz="2300" b="1" dirty="0" smtClean="0">
                <a:solidFill>
                  <a:srgbClr val="FF6600"/>
                </a:solidFill>
                <a:latin typeface="华文行楷"/>
                <a:ea typeface="华文楷体" pitchFamily="2" charset="-122"/>
                <a:cs typeface="Arial" pitchFamily="34" charset="0"/>
              </a:rPr>
              <a:t>继续其长期低迷的态势</a:t>
            </a:r>
            <a:r>
              <a:rPr lang="zh-CN" altLang="zh-CN" sz="2300" dirty="0" smtClean="0">
                <a:latin typeface="华文行楷"/>
              </a:rPr>
              <a:t>。</a:t>
            </a:r>
            <a:r>
              <a:rPr lang="zh-CN" altLang="zh-CN" sz="2400" dirty="0" smtClean="0">
                <a:latin typeface="华文楷体" pitchFamily="2" charset="-122"/>
                <a:ea typeface="华文楷体" pitchFamily="2" charset="-122"/>
                <a:cs typeface="Arial" pitchFamily="34" charset="0"/>
              </a:rPr>
              <a:t>这里我想为人文学</a:t>
            </a:r>
            <a:r>
              <a:rPr lang="zh-CN" altLang="en-US" sz="2400" dirty="0" smtClean="0">
                <a:latin typeface="华文楷体" pitchFamily="2" charset="-122"/>
                <a:ea typeface="华文楷体" pitchFamily="2" charset="-122"/>
                <a:cs typeface="Arial" pitchFamily="34" charset="0"/>
              </a:rPr>
              <a:t>科</a:t>
            </a:r>
            <a:r>
              <a:rPr lang="zh-CN" altLang="zh-CN" sz="2400" dirty="0" smtClean="0">
                <a:latin typeface="华文楷体" pitchFamily="2" charset="-122"/>
                <a:ea typeface="华文楷体" pitchFamily="2" charset="-122"/>
                <a:cs typeface="Arial" pitchFamily="34" charset="0"/>
              </a:rPr>
              <a:t>的真实价值进行</a:t>
            </a:r>
            <a:r>
              <a:rPr lang="zh-CN" altLang="zh-CN" sz="2300" b="1" dirty="0" smtClean="0">
                <a:solidFill>
                  <a:srgbClr val="FF6600"/>
                </a:solidFill>
                <a:latin typeface="华文行楷"/>
                <a:ea typeface="华文楷体" pitchFamily="2" charset="-122"/>
                <a:cs typeface="Arial" pitchFamily="34" charset="0"/>
              </a:rPr>
              <a:t>维护</a:t>
            </a:r>
            <a:r>
              <a:rPr lang="zh-CN" altLang="zh-CN" sz="2400" dirty="0" smtClean="0">
                <a:latin typeface="华文楷体" pitchFamily="2" charset="-122"/>
                <a:ea typeface="华文楷体" pitchFamily="2" charset="-122"/>
                <a:cs typeface="Arial" pitchFamily="34" charset="0"/>
              </a:rPr>
              <a:t>和</a:t>
            </a:r>
            <a:r>
              <a:rPr lang="zh-CN" altLang="zh-CN" sz="2300" b="1" dirty="0" smtClean="0">
                <a:solidFill>
                  <a:srgbClr val="FF6600"/>
                </a:solidFill>
                <a:latin typeface="华文行楷"/>
                <a:ea typeface="华文楷体" pitchFamily="2" charset="-122"/>
                <a:cs typeface="Arial" pitchFamily="34" charset="0"/>
              </a:rPr>
              <a:t>宣传</a:t>
            </a:r>
            <a:r>
              <a:rPr lang="zh-CN" altLang="zh-CN" sz="2400" dirty="0" smtClean="0">
                <a:latin typeface="华文楷体" pitchFamily="2" charset="-122"/>
                <a:ea typeface="华文楷体" pitchFamily="2" charset="-122"/>
                <a:cs typeface="Arial" pitchFamily="34" charset="0"/>
              </a:rPr>
              <a:t>。首先，学习人文学</a:t>
            </a:r>
            <a:r>
              <a:rPr lang="zh-CN" altLang="en-US" sz="2400" dirty="0" smtClean="0">
                <a:latin typeface="华文楷体" pitchFamily="2" charset="-122"/>
                <a:ea typeface="华文楷体" pitchFamily="2" charset="-122"/>
                <a:cs typeface="Arial" pitchFamily="34" charset="0"/>
              </a:rPr>
              <a:t>科</a:t>
            </a:r>
            <a:r>
              <a:rPr lang="zh-CN" altLang="zh-CN" sz="2400" dirty="0" smtClean="0">
                <a:latin typeface="华文楷体" pitchFamily="2" charset="-122"/>
                <a:ea typeface="华文楷体" pitchFamily="2" charset="-122"/>
                <a:cs typeface="Arial" pitchFamily="34" charset="0"/>
              </a:rPr>
              <a:t>会提高我们的阅读和写作能力。更重要的是，学习人文学</a:t>
            </a:r>
            <a:r>
              <a:rPr lang="zh-CN" altLang="en-US" sz="2400" dirty="0" smtClean="0">
                <a:latin typeface="华文楷体" pitchFamily="2" charset="-122"/>
                <a:ea typeface="华文楷体" pitchFamily="2" charset="-122"/>
                <a:cs typeface="Arial" pitchFamily="34" charset="0"/>
              </a:rPr>
              <a:t>科</a:t>
            </a:r>
            <a:r>
              <a:rPr lang="zh-CN" altLang="zh-CN" sz="2300" b="1" dirty="0" smtClean="0">
                <a:solidFill>
                  <a:srgbClr val="FF6600"/>
                </a:solidFill>
                <a:latin typeface="华文行楷"/>
                <a:ea typeface="华文楷体" pitchFamily="2" charset="-122"/>
                <a:cs typeface="Arial" pitchFamily="34" charset="0"/>
              </a:rPr>
              <a:t>使我们具有</a:t>
            </a:r>
            <a:r>
              <a:rPr lang="zh-CN" altLang="zh-CN" sz="2300" dirty="0" smtClean="0">
                <a:latin typeface="华文行楷"/>
                <a:ea typeface="华文楷体" pitchFamily="2" charset="-122"/>
                <a:cs typeface="Arial" pitchFamily="34" charset="0"/>
              </a:rPr>
              <a:t>伟大的洞察力</a:t>
            </a:r>
            <a:r>
              <a:rPr lang="zh-CN" altLang="zh-CN" sz="2400" dirty="0" smtClean="0">
                <a:latin typeface="华文楷体" pitchFamily="2" charset="-122"/>
                <a:ea typeface="华文楷体" pitchFamily="2" charset="-122"/>
                <a:cs typeface="Arial" pitchFamily="34" charset="0"/>
              </a:rPr>
              <a:t>和自我意识，从而以积极和建设性的方式来</a:t>
            </a:r>
            <a:r>
              <a:rPr lang="zh-CN" altLang="zh-CN" sz="2300" b="1" dirty="0" smtClean="0">
                <a:solidFill>
                  <a:srgbClr val="FF6600"/>
                </a:solidFill>
                <a:latin typeface="华文行楷"/>
                <a:ea typeface="华文楷体" pitchFamily="2" charset="-122"/>
                <a:cs typeface="Arial" pitchFamily="34" charset="0"/>
              </a:rPr>
              <a:t>施展我们的才能</a:t>
            </a:r>
            <a:r>
              <a:rPr lang="zh-CN" altLang="zh-CN" sz="2300" dirty="0" smtClean="0">
                <a:latin typeface="华文行楷"/>
              </a:rPr>
              <a:t>。</a:t>
            </a:r>
            <a:endParaRPr lang="zh-CN" altLang="en-US" sz="2300" dirty="0">
              <a:latin typeface="华文行楷"/>
              <a:ea typeface="华文楷体" pitchFamily="2" charset="-122"/>
              <a:cs typeface="Arial" pitchFamily="34" charset="0"/>
            </a:endParaRPr>
          </a:p>
        </p:txBody>
      </p:sp>
      <p:sp>
        <p:nvSpPr>
          <p:cNvPr id="2" name="线形标注 2(带强调线) 1"/>
          <p:cNvSpPr/>
          <p:nvPr/>
        </p:nvSpPr>
        <p:spPr>
          <a:xfrm rot="10800000">
            <a:off x="251521" y="2811822"/>
            <a:ext cx="2662586" cy="45721"/>
          </a:xfrm>
          <a:prstGeom prst="accentCallout2">
            <a:avLst>
              <a:gd name="adj1" fmla="val 78749"/>
              <a:gd name="adj2" fmla="val -3525"/>
              <a:gd name="adj3" fmla="val 158748"/>
              <a:gd name="adj4" fmla="val -6364"/>
              <a:gd name="adj5" fmla="val 2491433"/>
              <a:gd name="adj6" fmla="val -10552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964835" y="794281"/>
            <a:ext cx="2244082" cy="738664"/>
          </a:xfrm>
          <a:prstGeom prst="rect">
            <a:avLst/>
          </a:prstGeom>
          <a:noFill/>
        </p:spPr>
        <p:txBody>
          <a:bodyPr wrap="square" rtlCol="0">
            <a:spAutoFit/>
          </a:bodyPr>
          <a:lstStyle/>
          <a:p>
            <a:r>
              <a:rPr lang="en-US" altLang="zh-CN" sz="2100" b="1" dirty="0" smtClean="0">
                <a:solidFill>
                  <a:srgbClr val="FF6600"/>
                </a:solidFill>
              </a:rPr>
              <a:t>continue their slide in succession</a:t>
            </a:r>
            <a:endParaRPr lang="zh-CN" altLang="en-US" sz="2100" b="1" dirty="0">
              <a:solidFill>
                <a:srgbClr val="FF6600"/>
              </a:solidFill>
            </a:endParaRPr>
          </a:p>
        </p:txBody>
      </p:sp>
      <p:sp>
        <p:nvSpPr>
          <p:cNvPr id="17" name="TextBox 16"/>
          <p:cNvSpPr txBox="1"/>
          <p:nvPr/>
        </p:nvSpPr>
        <p:spPr>
          <a:xfrm>
            <a:off x="2339752" y="5749806"/>
            <a:ext cx="4869165" cy="415498"/>
          </a:xfrm>
          <a:prstGeom prst="rect">
            <a:avLst/>
          </a:prstGeom>
          <a:noFill/>
        </p:spPr>
        <p:txBody>
          <a:bodyPr wrap="square" rtlCol="0">
            <a:spAutoFit/>
          </a:bodyPr>
          <a:lstStyle/>
          <a:p>
            <a:r>
              <a:rPr lang="en-US" altLang="zh-CN" sz="2100" b="1" dirty="0" smtClean="0">
                <a:solidFill>
                  <a:srgbClr val="FF6600"/>
                </a:solidFill>
              </a:rPr>
              <a:t>release our creative energy and talent</a:t>
            </a:r>
            <a:endParaRPr lang="zh-CN" altLang="en-US" sz="2100" b="1" dirty="0">
              <a:solidFill>
                <a:srgbClr val="FF6600"/>
              </a:solidFill>
            </a:endParaRPr>
          </a:p>
        </p:txBody>
      </p:sp>
      <p:sp>
        <p:nvSpPr>
          <p:cNvPr id="12" name="线形标注 2(带强调线) 11"/>
          <p:cNvSpPr/>
          <p:nvPr/>
        </p:nvSpPr>
        <p:spPr>
          <a:xfrm rot="10800000" flipV="1">
            <a:off x="2762575" y="3337608"/>
            <a:ext cx="513281" cy="45719"/>
          </a:xfrm>
          <a:prstGeom prst="accentCallout2">
            <a:avLst>
              <a:gd name="adj1" fmla="val 18750"/>
              <a:gd name="adj2" fmla="val -8333"/>
              <a:gd name="adj3" fmla="val 43142"/>
              <a:gd name="adj4" fmla="val -8474"/>
              <a:gd name="adj5" fmla="val -1701835"/>
              <a:gd name="adj6" fmla="val -46979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3598182" y="3311271"/>
            <a:ext cx="613778" cy="45720"/>
          </a:xfrm>
          <a:prstGeom prst="accentCallout2">
            <a:avLst>
              <a:gd name="adj1" fmla="val 58750"/>
              <a:gd name="adj2" fmla="val 39075"/>
              <a:gd name="adj3" fmla="val -1249"/>
              <a:gd name="adj4" fmla="val 3419"/>
              <a:gd name="adj5" fmla="val 769044"/>
              <a:gd name="adj6" fmla="val -27177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a:off x="251521" y="5066943"/>
            <a:ext cx="1368151" cy="45719"/>
          </a:xfrm>
          <a:prstGeom prst="accentCallout2">
            <a:avLst>
              <a:gd name="adj1" fmla="val 58750"/>
              <a:gd name="adj2" fmla="val -3984"/>
              <a:gd name="adj3" fmla="val -1251"/>
              <a:gd name="adj4" fmla="val -17665"/>
              <a:gd name="adj5" fmla="val 1188488"/>
              <a:gd name="adj6" fmla="val -27272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400092" y="2204864"/>
            <a:ext cx="1620180" cy="430887"/>
          </a:xfrm>
          <a:prstGeom prst="rect">
            <a:avLst/>
          </a:prstGeom>
          <a:noFill/>
        </p:spPr>
        <p:txBody>
          <a:bodyPr wrap="square" rtlCol="0">
            <a:spAutoFit/>
          </a:bodyPr>
          <a:lstStyle/>
          <a:p>
            <a:r>
              <a:rPr lang="en-US" altLang="zh-CN" sz="2100" b="1" dirty="0" smtClean="0">
                <a:solidFill>
                  <a:srgbClr val="FF6600"/>
                </a:solidFill>
              </a:rPr>
              <a:t>stand up for</a:t>
            </a:r>
            <a:endParaRPr lang="zh-CN" altLang="en-US" sz="2100" b="1" dirty="0">
              <a:solidFill>
                <a:srgbClr val="FF6600"/>
              </a:solidFill>
            </a:endParaRPr>
          </a:p>
        </p:txBody>
      </p:sp>
      <p:sp>
        <p:nvSpPr>
          <p:cNvPr id="20" name="TextBox 19"/>
          <p:cNvSpPr txBox="1"/>
          <p:nvPr/>
        </p:nvSpPr>
        <p:spPr>
          <a:xfrm>
            <a:off x="5784302" y="2708920"/>
            <a:ext cx="1235970" cy="430887"/>
          </a:xfrm>
          <a:prstGeom prst="rect">
            <a:avLst/>
          </a:prstGeom>
          <a:noFill/>
        </p:spPr>
        <p:txBody>
          <a:bodyPr wrap="square" rtlCol="0">
            <a:spAutoFit/>
          </a:bodyPr>
          <a:lstStyle/>
          <a:p>
            <a:r>
              <a:rPr lang="en-US" altLang="zh-CN" sz="2100" b="1" dirty="0" smtClean="0">
                <a:solidFill>
                  <a:srgbClr val="FF6600"/>
                </a:solidFill>
              </a:rPr>
              <a:t>promote</a:t>
            </a:r>
            <a:endParaRPr lang="zh-CN" altLang="en-US" sz="2100" b="1" dirty="0">
              <a:solidFill>
                <a:srgbClr val="FF6600"/>
              </a:solidFill>
            </a:endParaRPr>
          </a:p>
        </p:txBody>
      </p:sp>
      <p:sp>
        <p:nvSpPr>
          <p:cNvPr id="21" name="TextBox 20"/>
          <p:cNvSpPr txBox="1"/>
          <p:nvPr/>
        </p:nvSpPr>
        <p:spPr>
          <a:xfrm>
            <a:off x="5364088" y="4217018"/>
            <a:ext cx="1723671" cy="430887"/>
          </a:xfrm>
          <a:prstGeom prst="rect">
            <a:avLst/>
          </a:prstGeom>
          <a:noFill/>
        </p:spPr>
        <p:txBody>
          <a:bodyPr wrap="square" rtlCol="0">
            <a:spAutoFit/>
          </a:bodyPr>
          <a:lstStyle/>
          <a:p>
            <a:r>
              <a:rPr lang="en-US" altLang="zh-CN" sz="2100" b="1" dirty="0" smtClean="0">
                <a:solidFill>
                  <a:srgbClr val="FF6600"/>
                </a:solidFill>
              </a:rPr>
              <a:t>invest us with</a:t>
            </a:r>
            <a:endParaRPr lang="zh-CN" altLang="en-US" sz="2100" b="1" dirty="0">
              <a:solidFill>
                <a:srgbClr val="FF6600"/>
              </a:solidFill>
            </a:endParaRPr>
          </a:p>
        </p:txBody>
      </p:sp>
      <p:sp>
        <p:nvSpPr>
          <p:cNvPr id="24" name="右箭头 23">
            <a:hlinkClick r:id="" action="ppaction://hlinkshowjump?jump=nextslide"/>
          </p:cNvPr>
          <p:cNvSpPr/>
          <p:nvPr/>
        </p:nvSpPr>
        <p:spPr>
          <a:xfrm>
            <a:off x="5580112"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5"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22" name="线形标注 2(带强调线) 21"/>
          <p:cNvSpPr/>
          <p:nvPr/>
        </p:nvSpPr>
        <p:spPr>
          <a:xfrm rot="10800000" flipV="1">
            <a:off x="4256538" y="5543520"/>
            <a:ext cx="1179558" cy="45719"/>
          </a:xfrm>
          <a:prstGeom prst="accentCallout2">
            <a:avLst>
              <a:gd name="adj1" fmla="val 637811"/>
              <a:gd name="adj2" fmla="val -8054"/>
              <a:gd name="adj3" fmla="val 18752"/>
              <a:gd name="adj4" fmla="val -5414"/>
              <a:gd name="adj5" fmla="val 760828"/>
              <a:gd name="adj6" fmla="val -875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线形标注 2(带强调线) 22"/>
          <p:cNvSpPr/>
          <p:nvPr/>
        </p:nvSpPr>
        <p:spPr>
          <a:xfrm rot="10800000" flipV="1">
            <a:off x="323528" y="6093296"/>
            <a:ext cx="747510" cy="45719"/>
          </a:xfrm>
          <a:prstGeom prst="accentCallout2">
            <a:avLst>
              <a:gd name="adj1" fmla="val 18750"/>
              <a:gd name="adj2" fmla="val -8333"/>
              <a:gd name="adj3" fmla="val 18750"/>
              <a:gd name="adj4" fmla="val -16667"/>
              <a:gd name="adj5" fmla="val -143951"/>
              <a:gd name="adj6" fmla="val -16570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3" y="-27383"/>
            <a:ext cx="4379963" cy="1152127"/>
            <a:chOff x="-33" y="-27383"/>
            <a:chExt cx="4379963" cy="1152127"/>
          </a:xfrm>
        </p:grpSpPr>
        <p:pic>
          <p:nvPicPr>
            <p:cNvPr id="28"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linds(horizontal)">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8" grpId="0"/>
      <p:bldP spid="20" grpId="0"/>
      <p:bldP spid="21" grpId="0"/>
      <p:bldP spid="24" grpId="0" animBg="1"/>
      <p:bldP spid="22" grpId="0" animBg="1"/>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67544" y="1928802"/>
            <a:ext cx="4438640" cy="4154984"/>
          </a:xfrm>
          <a:prstGeom prst="rect">
            <a:avLst/>
          </a:prstGeom>
          <a:noFill/>
        </p:spPr>
        <p:txBody>
          <a:bodyPr wrap="square" rtlCol="0">
            <a:spAutoFit/>
          </a:bodyPr>
          <a:lstStyle/>
          <a:p>
            <a:pPr>
              <a:lnSpc>
                <a:spcPct val="110000"/>
              </a:lnSpc>
            </a:pPr>
            <a:r>
              <a:rPr lang="zh-CN" altLang="zh-CN" sz="2400" dirty="0" smtClean="0">
                <a:latin typeface="华文楷体" pitchFamily="2" charset="-122"/>
                <a:ea typeface="华文楷体" pitchFamily="2" charset="-122"/>
                <a:cs typeface="Arial" pitchFamily="34" charset="0"/>
              </a:rPr>
              <a:t>也许</a:t>
            </a:r>
            <a:r>
              <a:rPr lang="zh-CN" altLang="zh-CN" sz="2400" b="1" dirty="0" smtClean="0">
                <a:solidFill>
                  <a:srgbClr val="FF6600"/>
                </a:solidFill>
                <a:latin typeface="华文楷体" pitchFamily="2" charset="-122"/>
                <a:ea typeface="华文楷体" pitchFamily="2" charset="-122"/>
                <a:cs typeface="Arial" pitchFamily="34" charset="0"/>
              </a:rPr>
              <a:t>支持人文学</a:t>
            </a:r>
            <a:r>
              <a:rPr lang="zh-CN" altLang="en-US" sz="2400" b="1" dirty="0" smtClean="0">
                <a:solidFill>
                  <a:srgbClr val="FF6600"/>
                </a:solidFill>
                <a:latin typeface="华文楷体" pitchFamily="2" charset="-122"/>
                <a:ea typeface="华文楷体" pitchFamily="2" charset="-122"/>
                <a:cs typeface="Arial" pitchFamily="34" charset="0"/>
              </a:rPr>
              <a:t>科</a:t>
            </a:r>
            <a:r>
              <a:rPr lang="zh-CN" altLang="zh-CN" sz="2400" b="1" dirty="0" smtClean="0">
                <a:solidFill>
                  <a:srgbClr val="FF6600"/>
                </a:solidFill>
                <a:latin typeface="华文楷体" pitchFamily="2" charset="-122"/>
                <a:ea typeface="华文楷体" pitchFamily="2" charset="-122"/>
                <a:cs typeface="Arial" pitchFamily="34" charset="0"/>
              </a:rPr>
              <a:t>的最好论点</a:t>
            </a:r>
            <a:r>
              <a:rPr lang="zh-CN" altLang="zh-CN" sz="2400" dirty="0" smtClean="0">
                <a:latin typeface="华文楷体" pitchFamily="2" charset="-122"/>
                <a:ea typeface="华文楷体" pitchFamily="2" charset="-122"/>
                <a:cs typeface="Arial" pitchFamily="34" charset="0"/>
              </a:rPr>
              <a:t>是</a:t>
            </a:r>
            <a:r>
              <a:rPr lang="zh-CN" altLang="en-US" sz="2400" dirty="0" smtClean="0">
                <a:latin typeface="华文楷体" pitchFamily="2" charset="-122"/>
                <a:ea typeface="华文楷体" pitchFamily="2" charset="-122"/>
                <a:cs typeface="Arial" pitchFamily="34" charset="0"/>
              </a:rPr>
              <a:t>，</a:t>
            </a:r>
            <a:r>
              <a:rPr lang="zh-CN" altLang="zh-CN" sz="2400" dirty="0" smtClean="0">
                <a:latin typeface="华文楷体" pitchFamily="2" charset="-122"/>
                <a:ea typeface="华文楷体" pitchFamily="2" charset="-122"/>
                <a:cs typeface="Arial" pitchFamily="34" charset="0"/>
              </a:rPr>
              <a:t>它为我们从事许多不同的职业做准备。学习人文</a:t>
            </a:r>
            <a:r>
              <a:rPr lang="zh-CN" altLang="en-US" sz="2400" dirty="0" smtClean="0">
                <a:latin typeface="华文楷体" pitchFamily="2" charset="-122"/>
                <a:ea typeface="华文楷体" pitchFamily="2" charset="-122"/>
                <a:cs typeface="Arial" pitchFamily="34" charset="0"/>
              </a:rPr>
              <a:t>学科</a:t>
            </a:r>
            <a:r>
              <a:rPr lang="zh-CN" altLang="zh-CN" sz="2400" dirty="0" smtClean="0">
                <a:latin typeface="华文楷体" pitchFamily="2" charset="-122"/>
                <a:ea typeface="华文楷体" pitchFamily="2" charset="-122"/>
                <a:cs typeface="Arial" pitchFamily="34" charset="0"/>
              </a:rPr>
              <a:t>的有名人士可以</a:t>
            </a:r>
            <a:r>
              <a:rPr lang="zh-CN" altLang="zh-CN" sz="2400" b="1" dirty="0" smtClean="0">
                <a:solidFill>
                  <a:srgbClr val="FF6600"/>
                </a:solidFill>
                <a:latin typeface="华文楷体" pitchFamily="2" charset="-122"/>
                <a:ea typeface="华文楷体" pitchFamily="2" charset="-122"/>
                <a:cs typeface="Arial" pitchFamily="34" charset="0"/>
              </a:rPr>
              <a:t>列举一长串</a:t>
            </a:r>
            <a:r>
              <a:rPr lang="zh-CN" altLang="zh-CN" sz="2400" dirty="0" smtClean="0">
                <a:latin typeface="华文楷体" pitchFamily="2" charset="-122"/>
                <a:ea typeface="华文楷体" pitchFamily="2" charset="-122"/>
                <a:cs typeface="Arial" pitchFamily="34" charset="0"/>
              </a:rPr>
              <a:t>。总之，人文学，这个古老、永恒的</a:t>
            </a:r>
            <a:r>
              <a:rPr lang="zh-CN" altLang="zh-CN" sz="2400" b="1" dirty="0" smtClean="0">
                <a:solidFill>
                  <a:srgbClr val="FF6600"/>
                </a:solidFill>
                <a:latin typeface="华文楷体" pitchFamily="2" charset="-122"/>
                <a:ea typeface="华文楷体" pitchFamily="2" charset="-122"/>
                <a:cs typeface="Arial" pitchFamily="34" charset="0"/>
              </a:rPr>
              <a:t>知识储蓄库</a:t>
            </a:r>
            <a:r>
              <a:rPr lang="zh-CN" altLang="zh-CN" sz="2400" dirty="0" smtClean="0">
                <a:latin typeface="华文楷体" pitchFamily="2" charset="-122"/>
                <a:ea typeface="华文楷体" pitchFamily="2" charset="-122"/>
                <a:cs typeface="Arial" pitchFamily="34" charset="0"/>
              </a:rPr>
              <a:t>，教我们以不同的方式看待事物，拓宽我们的视野，帮助造就</a:t>
            </a:r>
            <a:r>
              <a:rPr lang="zh-CN" altLang="zh-CN" sz="2400" b="1" dirty="0" smtClean="0">
                <a:solidFill>
                  <a:srgbClr val="FF6600"/>
                </a:solidFill>
                <a:latin typeface="华文楷体" pitchFamily="2" charset="-122"/>
                <a:ea typeface="华文楷体" pitchFamily="2" charset="-122"/>
                <a:cs typeface="Arial" pitchFamily="34" charset="0"/>
              </a:rPr>
              <a:t>全面发展</a:t>
            </a:r>
            <a:r>
              <a:rPr lang="zh-CN" altLang="zh-CN" sz="2400" dirty="0" smtClean="0">
                <a:latin typeface="华文楷体" pitchFamily="2" charset="-122"/>
                <a:ea typeface="华文楷体" pitchFamily="2" charset="-122"/>
                <a:cs typeface="Arial" pitchFamily="34" charset="0"/>
              </a:rPr>
              <a:t>的人。在现代社会中，人文学</a:t>
            </a:r>
            <a:r>
              <a:rPr lang="zh-CN" altLang="zh-CN" sz="2400" b="1" dirty="0" smtClean="0">
                <a:solidFill>
                  <a:srgbClr val="FF6600"/>
                </a:solidFill>
                <a:latin typeface="华文楷体" pitchFamily="2" charset="-122"/>
                <a:ea typeface="华文楷体" pitchFamily="2" charset="-122"/>
                <a:cs typeface="Arial" pitchFamily="34" charset="0"/>
              </a:rPr>
              <a:t>一如既往</a:t>
            </a:r>
            <a:r>
              <a:rPr lang="zh-CN" altLang="zh-CN" sz="2400" dirty="0" smtClean="0">
                <a:latin typeface="华文楷体" pitchFamily="2" charset="-122"/>
                <a:ea typeface="华文楷体" pitchFamily="2" charset="-122"/>
                <a:cs typeface="Arial" pitchFamily="34" charset="0"/>
              </a:rPr>
              <a:t>地发挥着重要作用。</a:t>
            </a:r>
          </a:p>
        </p:txBody>
      </p:sp>
      <p:sp>
        <p:nvSpPr>
          <p:cNvPr id="2" name="线形标注 2(带强调线) 1"/>
          <p:cNvSpPr/>
          <p:nvPr/>
        </p:nvSpPr>
        <p:spPr>
          <a:xfrm rot="10800000">
            <a:off x="1169336" y="2348880"/>
            <a:ext cx="3143239" cy="45720"/>
          </a:xfrm>
          <a:prstGeom prst="accentCallout2">
            <a:avLst>
              <a:gd name="adj1" fmla="val 18751"/>
              <a:gd name="adj2" fmla="val 3012"/>
              <a:gd name="adj3" fmla="val -1249"/>
              <a:gd name="adj4" fmla="val -5321"/>
              <a:gd name="adj5" fmla="val 498045"/>
              <a:gd name="adj6" fmla="val -1724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716017" y="1794882"/>
            <a:ext cx="2592288" cy="769441"/>
          </a:xfrm>
          <a:prstGeom prst="rect">
            <a:avLst/>
          </a:prstGeom>
          <a:noFill/>
        </p:spPr>
        <p:txBody>
          <a:bodyPr wrap="square" rtlCol="0">
            <a:spAutoFit/>
          </a:bodyPr>
          <a:lstStyle/>
          <a:p>
            <a:r>
              <a:rPr lang="en-US" altLang="zh-CN" sz="2200" b="1" dirty="0" smtClean="0">
                <a:solidFill>
                  <a:srgbClr val="FF6600"/>
                </a:solidFill>
              </a:rPr>
              <a:t>The best argument in favor of …</a:t>
            </a:r>
            <a:endParaRPr lang="zh-CN" altLang="en-US" sz="2200" b="1" dirty="0">
              <a:solidFill>
                <a:srgbClr val="FF6600"/>
              </a:solidFill>
            </a:endParaRPr>
          </a:p>
        </p:txBody>
      </p:sp>
      <p:sp>
        <p:nvSpPr>
          <p:cNvPr id="17" name="TextBox 16"/>
          <p:cNvSpPr txBox="1"/>
          <p:nvPr/>
        </p:nvSpPr>
        <p:spPr>
          <a:xfrm>
            <a:off x="5120100" y="4891807"/>
            <a:ext cx="1828164" cy="769441"/>
          </a:xfrm>
          <a:prstGeom prst="rect">
            <a:avLst/>
          </a:prstGeom>
          <a:noFill/>
        </p:spPr>
        <p:txBody>
          <a:bodyPr wrap="square" rtlCol="0">
            <a:spAutoFit/>
          </a:bodyPr>
          <a:lstStyle/>
          <a:p>
            <a:r>
              <a:rPr lang="en-US" altLang="zh-CN" sz="2200" b="1" dirty="0" smtClean="0">
                <a:solidFill>
                  <a:srgbClr val="FF6600"/>
                </a:solidFill>
              </a:rPr>
              <a:t>as … as it has always been </a:t>
            </a:r>
            <a:endParaRPr lang="zh-CN" altLang="en-US" sz="2200" b="1" dirty="0">
              <a:solidFill>
                <a:srgbClr val="FF6600"/>
              </a:solidFill>
            </a:endParaRPr>
          </a:p>
        </p:txBody>
      </p:sp>
      <p:sp>
        <p:nvSpPr>
          <p:cNvPr id="12" name="线形标注 2(带强调线) 11"/>
          <p:cNvSpPr/>
          <p:nvPr/>
        </p:nvSpPr>
        <p:spPr>
          <a:xfrm rot="10800000">
            <a:off x="2393472" y="3543898"/>
            <a:ext cx="1458448" cy="45719"/>
          </a:xfrm>
          <a:prstGeom prst="accentCallout2">
            <a:avLst>
              <a:gd name="adj1" fmla="val 18750"/>
              <a:gd name="adj2" fmla="val -8333"/>
              <a:gd name="adj3" fmla="val -36860"/>
              <a:gd name="adj4" fmla="val -16620"/>
              <a:gd name="adj5" fmla="val 1153490"/>
              <a:gd name="adj6" fmla="val -14844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1043607" y="4346814"/>
            <a:ext cx="1349864" cy="45719"/>
          </a:xfrm>
          <a:prstGeom prst="accentCallout2">
            <a:avLst>
              <a:gd name="adj1" fmla="val -47919"/>
              <a:gd name="adj2" fmla="val -14124"/>
              <a:gd name="adj3" fmla="val -25696"/>
              <a:gd name="adj4" fmla="val -16220"/>
              <a:gd name="adj5" fmla="val 668501"/>
              <a:gd name="adj6" fmla="val -17965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a:off x="3519310" y="5562949"/>
            <a:ext cx="1052690" cy="45720"/>
          </a:xfrm>
          <a:prstGeom prst="accentCallout2">
            <a:avLst>
              <a:gd name="adj1" fmla="val 18750"/>
              <a:gd name="adj2" fmla="val -8333"/>
              <a:gd name="adj3" fmla="val 18750"/>
              <a:gd name="adj4" fmla="val -16667"/>
              <a:gd name="adj5" fmla="val 309269"/>
              <a:gd name="adj6" fmla="val -5705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15"/>
          <p:cNvSpPr/>
          <p:nvPr/>
        </p:nvSpPr>
        <p:spPr>
          <a:xfrm rot="10800000">
            <a:off x="2732717" y="5107708"/>
            <a:ext cx="1119203" cy="49605"/>
          </a:xfrm>
          <a:prstGeom prst="accentCallout2">
            <a:avLst>
              <a:gd name="adj1" fmla="val 18750"/>
              <a:gd name="adj2" fmla="val -8333"/>
              <a:gd name="adj3" fmla="val 18750"/>
              <a:gd name="adj4" fmla="val -16667"/>
              <a:gd name="adj5" fmla="val 953753"/>
              <a:gd name="adj6" fmla="val -10932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781432" y="2710081"/>
            <a:ext cx="2166832" cy="430887"/>
          </a:xfrm>
          <a:prstGeom prst="rect">
            <a:avLst/>
          </a:prstGeom>
          <a:noFill/>
        </p:spPr>
        <p:txBody>
          <a:bodyPr wrap="square" rtlCol="0">
            <a:spAutoFit/>
          </a:bodyPr>
          <a:lstStyle/>
          <a:p>
            <a:r>
              <a:rPr lang="en-US" altLang="zh-CN" sz="2200" b="1" dirty="0" smtClean="0">
                <a:solidFill>
                  <a:srgbClr val="FF6600"/>
                </a:solidFill>
              </a:rPr>
              <a:t>make a long list</a:t>
            </a:r>
            <a:endParaRPr lang="zh-CN" altLang="en-US" sz="2200" b="1" dirty="0">
              <a:solidFill>
                <a:srgbClr val="FF6600"/>
              </a:solidFill>
            </a:endParaRPr>
          </a:p>
        </p:txBody>
      </p:sp>
      <p:sp>
        <p:nvSpPr>
          <p:cNvPr id="20" name="TextBox 19"/>
          <p:cNvSpPr txBox="1"/>
          <p:nvPr/>
        </p:nvSpPr>
        <p:spPr>
          <a:xfrm>
            <a:off x="4795242" y="3501008"/>
            <a:ext cx="2297038" cy="769441"/>
          </a:xfrm>
          <a:prstGeom prst="rect">
            <a:avLst/>
          </a:prstGeom>
          <a:noFill/>
        </p:spPr>
        <p:txBody>
          <a:bodyPr wrap="square" rtlCol="0">
            <a:spAutoFit/>
          </a:bodyPr>
          <a:lstStyle/>
          <a:p>
            <a:r>
              <a:rPr lang="en-US" altLang="zh-CN" sz="2200" b="1" dirty="0" smtClean="0">
                <a:solidFill>
                  <a:srgbClr val="FF6600"/>
                </a:solidFill>
              </a:rPr>
              <a:t>reservoir of knowledge</a:t>
            </a:r>
            <a:endParaRPr lang="zh-CN" altLang="en-US" sz="2200" b="1" dirty="0">
              <a:solidFill>
                <a:srgbClr val="FF6600"/>
              </a:solidFill>
            </a:endParaRPr>
          </a:p>
        </p:txBody>
      </p:sp>
      <p:sp>
        <p:nvSpPr>
          <p:cNvPr id="21" name="TextBox 20"/>
          <p:cNvSpPr txBox="1"/>
          <p:nvPr/>
        </p:nvSpPr>
        <p:spPr>
          <a:xfrm>
            <a:off x="4734304" y="4294257"/>
            <a:ext cx="1781912" cy="430887"/>
          </a:xfrm>
          <a:prstGeom prst="rect">
            <a:avLst/>
          </a:prstGeom>
          <a:noFill/>
        </p:spPr>
        <p:txBody>
          <a:bodyPr wrap="square" rtlCol="0">
            <a:spAutoFit/>
          </a:bodyPr>
          <a:lstStyle/>
          <a:p>
            <a:r>
              <a:rPr lang="en-US" altLang="zh-CN" sz="2200" b="1" dirty="0" smtClean="0">
                <a:solidFill>
                  <a:srgbClr val="FF6600"/>
                </a:solidFill>
              </a:rPr>
              <a:t>well-rounded</a:t>
            </a:r>
            <a:endParaRPr lang="zh-CN" altLang="en-US" sz="2200" b="1" dirty="0">
              <a:solidFill>
                <a:srgbClr val="FF6600"/>
              </a:solidFill>
            </a:endParaRPr>
          </a:p>
        </p:txBody>
      </p:sp>
      <p:sp>
        <p:nvSpPr>
          <p:cNvPr id="22" name="右箭头 21">
            <a:hlinkClick r:id="" action="ppaction://hlinkshowjump?jump=nextslide"/>
          </p:cNvPr>
          <p:cNvSpPr/>
          <p:nvPr/>
        </p:nvSpPr>
        <p:spPr>
          <a:xfrm>
            <a:off x="4572000" y="575975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Samples</a:t>
            </a:r>
            <a:endParaRPr lang="zh-CN" altLang="en-US" sz="1600" dirty="0">
              <a:ln>
                <a:solidFill>
                  <a:schemeClr val="tx1"/>
                </a:solidFill>
              </a:ln>
              <a:solidFill>
                <a:schemeClr val="tx1"/>
              </a:solidFill>
              <a:effectLst/>
            </a:endParaRPr>
          </a:p>
        </p:txBody>
      </p:sp>
      <p:pic>
        <p:nvPicPr>
          <p:cNvPr id="2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3" name="组合 22"/>
          <p:cNvGrpSpPr/>
          <p:nvPr/>
        </p:nvGrpSpPr>
        <p:grpSpPr>
          <a:xfrm>
            <a:off x="-33" y="-27383"/>
            <a:ext cx="4379963" cy="1152127"/>
            <a:chOff x="-33" y="-27383"/>
            <a:chExt cx="4379963" cy="1152127"/>
          </a:xfrm>
        </p:grpSpPr>
        <p:pic>
          <p:nvPicPr>
            <p:cNvPr id="24"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6" grpId="0" animBg="1"/>
      <p:bldP spid="18" grpId="0"/>
      <p:bldP spid="20" grpId="0"/>
      <p:bldP spid="21" grpId="0"/>
      <p:bldP spid="2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24744"/>
            <a:ext cx="8834438" cy="5117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388248" y="1772816"/>
            <a:ext cx="6560016" cy="4154984"/>
          </a:xfrm>
          <a:prstGeom prst="rect">
            <a:avLst/>
          </a:prstGeom>
          <a:noFill/>
        </p:spPr>
        <p:txBody>
          <a:bodyPr wrap="square" rtlCol="0">
            <a:spAutoFit/>
          </a:bodyPr>
          <a:lstStyle/>
          <a:p>
            <a:pPr>
              <a:lnSpc>
                <a:spcPct val="110000"/>
              </a:lnSpc>
            </a:pPr>
            <a:r>
              <a:rPr lang="en-US" altLang="zh-CN" sz="2400" dirty="0" smtClean="0">
                <a:latin typeface="Helvetica" pitchFamily="34" charset="0"/>
                <a:cs typeface="Helvetica" pitchFamily="34" charset="0"/>
              </a:rPr>
              <a:t>Over the next few years, the humanities will probably </a:t>
            </a:r>
            <a:r>
              <a:rPr lang="en-US" altLang="zh-CN" sz="2400" dirty="0" smtClean="0">
                <a:solidFill>
                  <a:srgbClr val="FF6600"/>
                </a:solidFill>
                <a:latin typeface="Helvetica" pitchFamily="34" charset="0"/>
                <a:cs typeface="Helvetica" pitchFamily="34" charset="0"/>
              </a:rPr>
              <a:t>continue their slide in succession</a:t>
            </a:r>
            <a:r>
              <a:rPr lang="en-US" altLang="zh-CN" sz="2400" dirty="0" smtClean="0">
                <a:latin typeface="Helvetica" pitchFamily="34" charset="0"/>
                <a:cs typeface="Helvetica" pitchFamily="34" charset="0"/>
              </a:rPr>
              <a:t>. Here, I would like to </a:t>
            </a:r>
            <a:r>
              <a:rPr lang="en-US" altLang="zh-CN" sz="2400" dirty="0" smtClean="0">
                <a:solidFill>
                  <a:srgbClr val="FF6600"/>
                </a:solidFill>
                <a:latin typeface="Helvetica" pitchFamily="34" charset="0"/>
                <a:cs typeface="Helvetica" pitchFamily="34" charset="0"/>
              </a:rPr>
              <a:t>stand up for</a:t>
            </a:r>
            <a:r>
              <a:rPr lang="en-US" altLang="zh-CN" sz="2400" dirty="0" smtClean="0">
                <a:latin typeface="Helvetica" pitchFamily="34" charset="0"/>
                <a:cs typeface="Helvetica" pitchFamily="34" charset="0"/>
              </a:rPr>
              <a:t> and </a:t>
            </a:r>
            <a:r>
              <a:rPr lang="en-US" altLang="zh-CN" sz="2400" dirty="0" smtClean="0">
                <a:solidFill>
                  <a:srgbClr val="FF6600"/>
                </a:solidFill>
                <a:latin typeface="Helvetica" pitchFamily="34" charset="0"/>
                <a:cs typeface="Helvetica" pitchFamily="34" charset="0"/>
              </a:rPr>
              <a:t>promote </a:t>
            </a:r>
            <a:r>
              <a:rPr lang="en-US" altLang="zh-CN" sz="2400" dirty="0" smtClean="0">
                <a:latin typeface="Helvetica" pitchFamily="34" charset="0"/>
                <a:cs typeface="Helvetica" pitchFamily="34" charset="0"/>
              </a:rPr>
              <a:t>the true value of the humanities. First of all, studying the humanities improves our abilities to read and write. More importantly, studying the humanities </a:t>
            </a:r>
            <a:r>
              <a:rPr lang="en-US" altLang="zh-CN" sz="2400" dirty="0" smtClean="0">
                <a:solidFill>
                  <a:srgbClr val="FF6600"/>
                </a:solidFill>
                <a:latin typeface="Helvetica" pitchFamily="34" charset="0"/>
                <a:cs typeface="Helvetica" pitchFamily="34" charset="0"/>
              </a:rPr>
              <a:t>invests us with </a:t>
            </a:r>
            <a:r>
              <a:rPr lang="en-US" altLang="zh-CN" sz="2400" dirty="0" smtClean="0">
                <a:latin typeface="Helvetica" pitchFamily="34" charset="0"/>
                <a:cs typeface="Helvetica" pitchFamily="34" charset="0"/>
              </a:rPr>
              <a:t>great insight and self-awareness, thereby </a:t>
            </a:r>
            <a:r>
              <a:rPr lang="en-US" altLang="zh-CN" sz="2400" dirty="0" smtClean="0">
                <a:solidFill>
                  <a:srgbClr val="FF6600"/>
                </a:solidFill>
                <a:latin typeface="Helvetica" pitchFamily="34" charset="0"/>
                <a:cs typeface="Helvetica" pitchFamily="34" charset="0"/>
              </a:rPr>
              <a:t>releasing our creative energy and talent </a:t>
            </a:r>
            <a:r>
              <a:rPr lang="en-US" altLang="zh-CN" sz="2400" dirty="0" smtClean="0">
                <a:latin typeface="Helvetica" pitchFamily="34" charset="0"/>
                <a:cs typeface="Helvetica" pitchFamily="34" charset="0"/>
              </a:rPr>
              <a:t>in a positive and constructive manner. </a:t>
            </a:r>
            <a:endParaRPr lang="zh-CN" altLang="zh-CN" sz="2400" dirty="0" smtClean="0">
              <a:latin typeface="Helvetica" pitchFamily="34" charset="0"/>
              <a:cs typeface="Helvetica" pitchFamily="34" charset="0"/>
            </a:endParaRPr>
          </a:p>
        </p:txBody>
      </p:sp>
      <p:pic>
        <p:nvPicPr>
          <p:cNvPr id="11"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 name="右箭头 7">
            <a:hlinkClick r:id="" action="ppaction://hlinkshowjump?jump=nextslide"/>
          </p:cNvPr>
          <p:cNvSpPr/>
          <p:nvPr/>
        </p:nvSpPr>
        <p:spPr>
          <a:xfrm>
            <a:off x="5004048" y="53732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33" y="-27383"/>
            <a:ext cx="4379963" cy="1152127"/>
            <a:chOff x="-33" y="-27383"/>
            <a:chExt cx="4379963" cy="1152127"/>
          </a:xfrm>
        </p:grpSpPr>
        <p:pic>
          <p:nvPicPr>
            <p:cNvPr id="10"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9633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24744"/>
            <a:ext cx="8834438" cy="5117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TextBox 6"/>
          <p:cNvSpPr txBox="1"/>
          <p:nvPr/>
        </p:nvSpPr>
        <p:spPr>
          <a:xfrm>
            <a:off x="395536" y="1916832"/>
            <a:ext cx="6552728" cy="3785652"/>
          </a:xfrm>
          <a:prstGeom prst="rect">
            <a:avLst/>
          </a:prstGeom>
          <a:noFill/>
        </p:spPr>
        <p:txBody>
          <a:bodyPr wrap="square" rtlCol="0">
            <a:spAutoFit/>
          </a:bodyPr>
          <a:lstStyle/>
          <a:p>
            <a:r>
              <a:rPr lang="en-US" altLang="zh-CN" sz="2400" dirty="0" smtClean="0">
                <a:latin typeface="Helvetica" pitchFamily="34" charset="0"/>
                <a:cs typeface="Helvetica" pitchFamily="34" charset="0"/>
              </a:rPr>
              <a:t>Perhaps </a:t>
            </a:r>
            <a:r>
              <a:rPr lang="en-US" altLang="zh-CN" sz="2400" dirty="0" smtClean="0">
                <a:solidFill>
                  <a:srgbClr val="FF6600"/>
                </a:solidFill>
                <a:latin typeface="Helvetica" pitchFamily="34" charset="0"/>
                <a:cs typeface="Helvetica" pitchFamily="34" charset="0"/>
              </a:rPr>
              <a:t>the best argument in favor of </a:t>
            </a:r>
            <a:r>
              <a:rPr lang="en-US" altLang="zh-CN" sz="2400" dirty="0" smtClean="0">
                <a:latin typeface="Helvetica" pitchFamily="34" charset="0"/>
                <a:cs typeface="Helvetica" pitchFamily="34" charset="0"/>
              </a:rPr>
              <a:t>the humanities is it prepares us for many different careers. Famous people who studied the humanities </a:t>
            </a:r>
            <a:r>
              <a:rPr lang="en-US" altLang="zh-CN" sz="2400" dirty="0" smtClean="0">
                <a:solidFill>
                  <a:srgbClr val="FF6600"/>
                </a:solidFill>
                <a:latin typeface="Helvetica" pitchFamily="34" charset="0"/>
                <a:cs typeface="Helvetica" pitchFamily="34" charset="0"/>
              </a:rPr>
              <a:t>make a long list</a:t>
            </a:r>
            <a:r>
              <a:rPr lang="en-US" altLang="zh-CN" sz="2400" dirty="0" smtClean="0">
                <a:latin typeface="Helvetica" pitchFamily="34" charset="0"/>
                <a:cs typeface="Helvetica" pitchFamily="34" charset="0"/>
              </a:rPr>
              <a:t>. In summary, the humanities, the ancient timeless </a:t>
            </a:r>
            <a:r>
              <a:rPr lang="en-US" altLang="zh-CN" sz="2400" dirty="0" smtClean="0">
                <a:solidFill>
                  <a:srgbClr val="FF6600"/>
                </a:solidFill>
                <a:latin typeface="Helvetica" pitchFamily="34" charset="0"/>
                <a:cs typeface="Helvetica" pitchFamily="34" charset="0"/>
              </a:rPr>
              <a:t>reservoir of knowledge</a:t>
            </a:r>
            <a:r>
              <a:rPr lang="en-US" altLang="zh-CN" sz="2400" dirty="0" smtClean="0">
                <a:latin typeface="Helvetica" pitchFamily="34" charset="0"/>
                <a:cs typeface="Helvetica" pitchFamily="34" charset="0"/>
              </a:rPr>
              <a:t>, teach us to see differently and broaden our horizons, and help to create </a:t>
            </a:r>
            <a:r>
              <a:rPr lang="en-US" altLang="zh-CN" sz="2400" dirty="0" smtClean="0">
                <a:solidFill>
                  <a:srgbClr val="FF6600"/>
                </a:solidFill>
                <a:latin typeface="Helvetica" pitchFamily="34" charset="0"/>
                <a:cs typeface="Helvetica" pitchFamily="34" charset="0"/>
              </a:rPr>
              <a:t>well-rounded</a:t>
            </a:r>
            <a:r>
              <a:rPr lang="en-US" altLang="zh-CN" sz="2400" dirty="0" smtClean="0">
                <a:latin typeface="Helvetica" pitchFamily="34" charset="0"/>
                <a:cs typeface="Helvetica" pitchFamily="34" charset="0"/>
              </a:rPr>
              <a:t> human beings. In the modern age the humanities is </a:t>
            </a:r>
            <a:r>
              <a:rPr lang="en-US" altLang="zh-CN" sz="2400" dirty="0" smtClean="0">
                <a:solidFill>
                  <a:srgbClr val="FF6600"/>
                </a:solidFill>
                <a:latin typeface="Helvetica" pitchFamily="34" charset="0"/>
                <a:cs typeface="Helvetica" pitchFamily="34" charset="0"/>
              </a:rPr>
              <a:t>as important as it has always been</a:t>
            </a:r>
            <a:r>
              <a:rPr lang="en-US" altLang="zh-CN" sz="2400" dirty="0" smtClean="0">
                <a:latin typeface="Helvetica" pitchFamily="34" charset="0"/>
                <a:cs typeface="Helvetica" pitchFamily="34" charset="0"/>
              </a:rPr>
              <a:t>.</a:t>
            </a:r>
            <a:endParaRPr lang="zh-CN" altLang="zh-CN" sz="2400" dirty="0" smtClean="0">
              <a:latin typeface="Helvetica" pitchFamily="34" charset="0"/>
              <a:cs typeface="Helvetica" pitchFamily="34" charset="0"/>
            </a:endParaRPr>
          </a:p>
        </p:txBody>
      </p:sp>
      <p:grpSp>
        <p:nvGrpSpPr>
          <p:cNvPr id="6" name="组合 5"/>
          <p:cNvGrpSpPr/>
          <p:nvPr/>
        </p:nvGrpSpPr>
        <p:grpSpPr>
          <a:xfrm>
            <a:off x="-33" y="-27383"/>
            <a:ext cx="4379963" cy="1152127"/>
            <a:chOff x="-33" y="-27383"/>
            <a:chExt cx="4379963" cy="1152127"/>
          </a:xfrm>
        </p:grpSpPr>
        <p:pic>
          <p:nvPicPr>
            <p:cNvPr id="8"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963329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10218" y="1340768"/>
            <a:ext cx="5533810" cy="5299189"/>
            <a:chOff x="3610218" y="1340768"/>
            <a:chExt cx="5533810" cy="5299189"/>
          </a:xfrm>
        </p:grpSpPr>
        <p:pic>
          <p:nvPicPr>
            <p:cNvPr id="2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pic>
          <p:nvPicPr>
            <p:cNvPr id="1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5" name="组合 24"/>
          <p:cNvGrpSpPr/>
          <p:nvPr/>
        </p:nvGrpSpPr>
        <p:grpSpPr>
          <a:xfrm>
            <a:off x="0" y="0"/>
            <a:ext cx="9144000" cy="708025"/>
            <a:chOff x="0" y="0"/>
            <a:chExt cx="9144000" cy="708025"/>
          </a:xfrm>
        </p:grpSpPr>
        <p:sp>
          <p:nvSpPr>
            <p:cNvPr id="2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9" name="TextBox 28"/>
            <p:cNvSpPr txBox="1"/>
            <p:nvPr/>
          </p:nvSpPr>
          <p:spPr>
            <a:xfrm>
              <a:off x="1475656" y="110242"/>
              <a:ext cx="7251280" cy="5847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200" dirty="0" smtClean="0">
                  <a:effectLst>
                    <a:glow rad="101600">
                      <a:schemeClr val="tx1">
                        <a:alpha val="60000"/>
                      </a:schemeClr>
                    </a:glow>
                    <a:outerShdw blurRad="38100" dist="38100" dir="2700000" algn="tl">
                      <a:srgbClr val="000000">
                        <a:alpha val="43137"/>
                      </a:srgbClr>
                    </a:outerShdw>
                  </a:effectLst>
                </a:rPr>
                <a:t>The humanities: Out of date?</a:t>
              </a: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30"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grpSp>
      <p:pic>
        <p:nvPicPr>
          <p:cNvPr id="20" name="Picture 1" descr="D:\已买图\物品\TWM0636331749_566X849.jpg"/>
          <p:cNvPicPr>
            <a:picLocks noChangeAspect="1" noChangeArrowheads="1"/>
          </p:cNvPicPr>
          <p:nvPr/>
        </p:nvPicPr>
        <p:blipFill>
          <a:blip r:embed="rId9"/>
          <a:srcRect/>
          <a:stretch>
            <a:fillRect/>
          </a:stretch>
        </p:blipFill>
        <p:spPr bwMode="auto">
          <a:xfrm>
            <a:off x="0" y="2405680"/>
            <a:ext cx="2968214" cy="4452320"/>
          </a:xfrm>
          <a:prstGeom prst="rect">
            <a:avLst/>
          </a:prstGeom>
          <a:noFill/>
        </p:spPr>
      </p:pic>
    </p:spTree>
    <p:extLst>
      <p:ext uri="{BB962C8B-B14F-4D97-AF65-F5344CB8AC3E}">
        <p14:creationId xmlns="" xmlns:p14="http://schemas.microsoft.com/office/powerpoint/2010/main" val="9087319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455440494"/>
              </p:ext>
            </p:extLst>
          </p:nvPr>
        </p:nvGraphicFramePr>
        <p:xfrm>
          <a:off x="755576" y="1285860"/>
          <a:ext cx="7704856" cy="5078599"/>
        </p:xfrm>
        <a:graphic>
          <a:graphicData uri="http://schemas.openxmlformats.org/drawingml/2006/table">
            <a:tbl>
              <a:tblPr firstRow="1" bandRow="1">
                <a:tableStyleId>{22838BEF-8BB2-4498-84A7-C5851F593DF1}</a:tableStyleId>
              </a:tblPr>
              <a:tblGrid>
                <a:gridCol w="2808312"/>
                <a:gridCol w="4896544"/>
              </a:tblGrid>
              <a:tr h="498433">
                <a:tc>
                  <a:txBody>
                    <a:bodyPr/>
                    <a:lstStyle/>
                    <a:p>
                      <a:r>
                        <a:rPr lang="en-US" altLang="zh-CN" sz="2200" b="1" dirty="0" smtClean="0">
                          <a:latin typeface="华文楷体" pitchFamily="2" charset="-122"/>
                          <a:ea typeface="华文楷体" pitchFamily="2" charset="-122"/>
                        </a:rPr>
                        <a:t>1</a:t>
                      </a:r>
                      <a:r>
                        <a:rPr lang="en-US" altLang="zh-CN" sz="2200" b="0" dirty="0" smtClean="0">
                          <a:latin typeface="华文楷体" pitchFamily="2" charset="-122"/>
                          <a:ea typeface="华文楷体" pitchFamily="2" charset="-122"/>
                        </a:rPr>
                        <a:t> </a:t>
                      </a:r>
                      <a:r>
                        <a:rPr lang="zh-CN" altLang="zh-CN" sz="2200" kern="1200" dirty="0" smtClean="0">
                          <a:solidFill>
                            <a:schemeClr val="dk1"/>
                          </a:solidFill>
                          <a:latin typeface="华文楷体" pitchFamily="2" charset="-122"/>
                          <a:ea typeface="华文楷体" pitchFamily="2" charset="-122"/>
                          <a:cs typeface="+mn-cs"/>
                        </a:rPr>
                        <a:t>主修</a:t>
                      </a:r>
                      <a:endParaRPr lang="zh-CN" altLang="zh-CN" sz="1800" b="1" kern="1200" dirty="0" smtClean="0">
                        <a:solidFill>
                          <a:schemeClr val="dk1"/>
                        </a:solidFill>
                        <a:latin typeface="+mn-lt"/>
                        <a:ea typeface="+mn-ea"/>
                        <a:cs typeface="+mn-cs"/>
                      </a:endParaRPr>
                    </a:p>
                  </a:txBody>
                  <a:tcPr anchor="ctr"/>
                </a:tc>
                <a:tc>
                  <a:txBody>
                    <a:bodyPr/>
                    <a:lstStyle/>
                    <a:p>
                      <a:endParaRPr lang="zh-CN" altLang="en-US" sz="2000" b="0" dirty="0">
                        <a:latin typeface="华文楷体" pitchFamily="2" charset="-122"/>
                        <a:ea typeface="华文楷体" pitchFamily="2" charset="-122"/>
                      </a:endParaRPr>
                    </a:p>
                  </a:txBody>
                  <a:tcPr anchor="ctr"/>
                </a:tc>
              </a:tr>
              <a:tr h="564587">
                <a:tc>
                  <a:txBody>
                    <a:bodyPr/>
                    <a:lstStyle/>
                    <a:p>
                      <a:r>
                        <a:rPr lang="en-US" altLang="zh-CN" sz="2200" b="1" kern="1200" dirty="0" smtClean="0">
                          <a:solidFill>
                            <a:schemeClr val="dk1"/>
                          </a:solidFill>
                          <a:latin typeface="华文楷体" pitchFamily="2" charset="-122"/>
                          <a:ea typeface="华文楷体" pitchFamily="2" charset="-122"/>
                          <a:cs typeface="+mn-cs"/>
                        </a:rPr>
                        <a:t>2 </a:t>
                      </a:r>
                      <a:r>
                        <a:rPr lang="zh-CN" altLang="zh-CN" sz="2200" b="1" kern="1200" dirty="0" smtClean="0">
                          <a:solidFill>
                            <a:schemeClr val="dk1"/>
                          </a:solidFill>
                          <a:latin typeface="华文楷体" pitchFamily="2" charset="-122"/>
                          <a:ea typeface="华文楷体" pitchFamily="2" charset="-122"/>
                          <a:cs typeface="+mn-cs"/>
                        </a:rPr>
                        <a:t>改善前景</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1" kern="1200" dirty="0" smtClean="0">
                          <a:solidFill>
                            <a:schemeClr val="dk1"/>
                          </a:solidFill>
                          <a:latin typeface="华文楷体" pitchFamily="2" charset="-122"/>
                          <a:ea typeface="华文楷体" pitchFamily="2" charset="-122"/>
                          <a:cs typeface="+mn-cs"/>
                        </a:rPr>
                        <a:t>3 </a:t>
                      </a:r>
                      <a:r>
                        <a:rPr lang="zh-CN" altLang="zh-CN" sz="2200" b="1" kern="1200" dirty="0" smtClean="0">
                          <a:solidFill>
                            <a:schemeClr val="dk1"/>
                          </a:solidFill>
                          <a:latin typeface="华文楷体" pitchFamily="2" charset="-122"/>
                          <a:ea typeface="华文楷体" pitchFamily="2" charset="-122"/>
                          <a:cs typeface="+mn-cs"/>
                        </a:rPr>
                        <a:t>持续低迷</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1" kern="1200" dirty="0" smtClean="0">
                          <a:solidFill>
                            <a:schemeClr val="dk1"/>
                          </a:solidFill>
                          <a:latin typeface="华文楷体" pitchFamily="2" charset="-122"/>
                          <a:ea typeface="华文楷体" pitchFamily="2" charset="-122"/>
                          <a:cs typeface="+mn-cs"/>
                        </a:rPr>
                        <a:t>4 </a:t>
                      </a:r>
                      <a:r>
                        <a:rPr lang="zh-CN" altLang="zh-CN" sz="2200" b="1" kern="1200" dirty="0" smtClean="0">
                          <a:solidFill>
                            <a:schemeClr val="dk1"/>
                          </a:solidFill>
                          <a:latin typeface="华文楷体" pitchFamily="2" charset="-122"/>
                          <a:ea typeface="华文楷体" pitchFamily="2" charset="-122"/>
                          <a:cs typeface="+mn-cs"/>
                        </a:rPr>
                        <a:t>注定</a:t>
                      </a:r>
                      <a:r>
                        <a:rPr lang="en-US" altLang="zh-CN" sz="2200" b="1" kern="1200" dirty="0" smtClean="0">
                          <a:solidFill>
                            <a:schemeClr val="dk1"/>
                          </a:solidFill>
                          <a:latin typeface="华文楷体" pitchFamily="2" charset="-122"/>
                          <a:ea typeface="华文楷体" pitchFamily="2" charset="-122"/>
                          <a:cs typeface="+mn-cs"/>
                        </a:rPr>
                        <a:t>/</a:t>
                      </a:r>
                      <a:r>
                        <a:rPr lang="zh-CN" altLang="zh-CN" sz="2200" b="1" kern="1200" dirty="0" smtClean="0">
                          <a:solidFill>
                            <a:schemeClr val="dk1"/>
                          </a:solidFill>
                          <a:latin typeface="华文楷体" pitchFamily="2" charset="-122"/>
                          <a:ea typeface="华文楷体" pitchFamily="2" charset="-122"/>
                          <a:cs typeface="+mn-cs"/>
                        </a:rPr>
                        <a:t>肯定</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1" kern="1200" dirty="0" smtClean="0">
                          <a:solidFill>
                            <a:schemeClr val="dk1"/>
                          </a:solidFill>
                          <a:latin typeface="华文楷体" pitchFamily="2" charset="-122"/>
                          <a:ea typeface="华文楷体" pitchFamily="2" charset="-122"/>
                          <a:cs typeface="+mn-cs"/>
                        </a:rPr>
                        <a:t>5 </a:t>
                      </a:r>
                      <a:r>
                        <a:rPr lang="zh-CN" altLang="zh-CN" sz="2200" b="1" kern="1200" dirty="0" smtClean="0">
                          <a:solidFill>
                            <a:schemeClr val="dk1"/>
                          </a:solidFill>
                          <a:latin typeface="华文楷体" pitchFamily="2" charset="-122"/>
                          <a:ea typeface="华文楷体" pitchFamily="2" charset="-122"/>
                          <a:cs typeface="+mn-cs"/>
                        </a:rPr>
                        <a:t>强大支柱</a:t>
                      </a:r>
                      <a:r>
                        <a:rPr lang="en-US" altLang="zh-CN" sz="2200" b="1" kern="1200" dirty="0" smtClean="0">
                          <a:solidFill>
                            <a:schemeClr val="dk1"/>
                          </a:solidFill>
                          <a:latin typeface="华文楷体" pitchFamily="2" charset="-122"/>
                          <a:ea typeface="华文楷体" pitchFamily="2" charset="-122"/>
                          <a:cs typeface="+mn-cs"/>
                        </a:rPr>
                        <a:t> </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1" kern="1200" dirty="0" smtClean="0">
                          <a:solidFill>
                            <a:schemeClr val="dk1"/>
                          </a:solidFill>
                          <a:latin typeface="华文楷体" pitchFamily="2" charset="-122"/>
                          <a:ea typeface="华文楷体" pitchFamily="2" charset="-122"/>
                          <a:cs typeface="+mn-cs"/>
                        </a:rPr>
                        <a:t>6 </a:t>
                      </a:r>
                      <a:r>
                        <a:rPr lang="zh-CN" altLang="zh-CN" sz="2200" b="1" kern="1200" dirty="0" smtClean="0">
                          <a:solidFill>
                            <a:schemeClr val="dk1"/>
                          </a:solidFill>
                          <a:latin typeface="华文楷体" pitchFamily="2" charset="-122"/>
                          <a:ea typeface="华文楷体" pitchFamily="2" charset="-122"/>
                          <a:cs typeface="+mn-cs"/>
                        </a:rPr>
                        <a:t>小小点缀</a:t>
                      </a:r>
                      <a:r>
                        <a:rPr lang="en-US" altLang="zh-CN" sz="2200" b="1" kern="1200" dirty="0" smtClean="0">
                          <a:solidFill>
                            <a:schemeClr val="dk1"/>
                          </a:solidFill>
                          <a:latin typeface="华文楷体" pitchFamily="2" charset="-122"/>
                          <a:ea typeface="华文楷体" pitchFamily="2" charset="-122"/>
                          <a:cs typeface="+mn-cs"/>
                        </a:rPr>
                        <a:t> </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526548">
                <a:tc>
                  <a:txBody>
                    <a:bodyPr/>
                    <a:lstStyle/>
                    <a:p>
                      <a:r>
                        <a:rPr lang="en-US" altLang="zh-CN" sz="2200" b="1" kern="1200" dirty="0" smtClean="0">
                          <a:solidFill>
                            <a:schemeClr val="dk1"/>
                          </a:solidFill>
                          <a:latin typeface="华文楷体" pitchFamily="2" charset="-122"/>
                          <a:ea typeface="华文楷体" pitchFamily="2" charset="-122"/>
                          <a:cs typeface="+mn-cs"/>
                        </a:rPr>
                        <a:t>7 </a:t>
                      </a:r>
                      <a:r>
                        <a:rPr lang="zh-CN" altLang="zh-CN" sz="2200" b="1" kern="1200" dirty="0" smtClean="0">
                          <a:solidFill>
                            <a:schemeClr val="dk1"/>
                          </a:solidFill>
                          <a:latin typeface="华文楷体" pitchFamily="2" charset="-122"/>
                          <a:ea typeface="华文楷体" pitchFamily="2" charset="-122"/>
                          <a:cs typeface="+mn-cs"/>
                        </a:rPr>
                        <a:t>支持；维护</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1" kern="1200" dirty="0" smtClean="0">
                          <a:solidFill>
                            <a:schemeClr val="dk1"/>
                          </a:solidFill>
                          <a:latin typeface="华文楷体" pitchFamily="2" charset="-122"/>
                          <a:ea typeface="华文楷体" pitchFamily="2" charset="-122"/>
                          <a:cs typeface="+mn-cs"/>
                        </a:rPr>
                        <a:t>8 </a:t>
                      </a:r>
                      <a:r>
                        <a:rPr lang="zh-CN" altLang="zh-CN" sz="2200" b="1" kern="1200" dirty="0" smtClean="0">
                          <a:solidFill>
                            <a:schemeClr val="dk1"/>
                          </a:solidFill>
                          <a:latin typeface="华文楷体" pitchFamily="2" charset="-122"/>
                          <a:ea typeface="华文楷体" pitchFamily="2" charset="-122"/>
                          <a:cs typeface="+mn-cs"/>
                        </a:rPr>
                        <a:t>猜测；推测</a:t>
                      </a:r>
                      <a:endParaRPr lang="zh-CN" altLang="en-US" sz="2200" b="1"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algn="just">
                        <a:spcAft>
                          <a:spcPts val="0"/>
                        </a:spcAft>
                      </a:pPr>
                      <a:r>
                        <a:rPr lang="en-US" altLang="zh-CN" sz="2200" b="1" kern="1200" dirty="0" smtClean="0">
                          <a:solidFill>
                            <a:schemeClr val="dk1"/>
                          </a:solidFill>
                          <a:latin typeface="华文楷体" pitchFamily="2" charset="-122"/>
                          <a:ea typeface="华文楷体" pitchFamily="2" charset="-122"/>
                          <a:cs typeface="+mn-cs"/>
                        </a:rPr>
                        <a:t>9 </a:t>
                      </a:r>
                      <a:r>
                        <a:rPr lang="zh-CN" altLang="zh-CN" sz="2200" b="1" kern="1200" dirty="0" smtClean="0">
                          <a:solidFill>
                            <a:schemeClr val="dk1"/>
                          </a:solidFill>
                          <a:latin typeface="华文楷体" pitchFamily="2" charset="-122"/>
                          <a:ea typeface="华文楷体" pitchFamily="2" charset="-122"/>
                          <a:cs typeface="+mn-cs"/>
                        </a:rPr>
                        <a:t>引起某人的想象</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algn="just">
                        <a:spcAft>
                          <a:spcPts val="0"/>
                        </a:spcAft>
                      </a:pPr>
                      <a:r>
                        <a:rPr lang="en-US" altLang="zh-CN" sz="2200" b="1" kern="1200" dirty="0" smtClean="0">
                          <a:solidFill>
                            <a:schemeClr val="dk1"/>
                          </a:solidFill>
                          <a:latin typeface="华文楷体" pitchFamily="2" charset="-122"/>
                          <a:ea typeface="华文楷体" pitchFamily="2" charset="-122"/>
                          <a:cs typeface="+mn-cs"/>
                        </a:rPr>
                        <a:t>10 </a:t>
                      </a:r>
                      <a:r>
                        <a:rPr lang="zh-CN" altLang="zh-CN" sz="2200" b="1" kern="1200" dirty="0" smtClean="0">
                          <a:solidFill>
                            <a:schemeClr val="dk1"/>
                          </a:solidFill>
                          <a:latin typeface="华文楷体" pitchFamily="2" charset="-122"/>
                          <a:ea typeface="华文楷体" pitchFamily="2" charset="-122"/>
                          <a:cs typeface="+mn-cs"/>
                        </a:rPr>
                        <a:t>大量的作品</a:t>
                      </a:r>
                      <a:r>
                        <a:rPr lang="en-US" altLang="zh-CN" sz="2200" b="1" kern="1200" dirty="0" smtClean="0">
                          <a:solidFill>
                            <a:schemeClr val="dk1"/>
                          </a:solidFill>
                          <a:latin typeface="华文楷体" pitchFamily="2" charset="-122"/>
                          <a:ea typeface="华文楷体" pitchFamily="2" charset="-122"/>
                          <a:cs typeface="+mn-cs"/>
                        </a:rPr>
                        <a:t>  </a:t>
                      </a:r>
                      <a:endParaRPr lang="zh-CN" altLang="zh-CN" sz="2200" b="1" kern="1200" dirty="0" smtClean="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563888" y="1364352"/>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Helvetica" pitchFamily="34" charset="0"/>
              </a:rPr>
              <a:t>major in </a:t>
            </a:r>
            <a:endParaRPr lang="zh-CN" altLang="en-US" sz="2400" dirty="0">
              <a:latin typeface="Helvetica" pitchFamily="34" charset="0"/>
              <a:ea typeface="Cambria Math" pitchFamily="18" charset="0"/>
              <a:cs typeface="Helvetica" pitchFamily="34" charset="0"/>
            </a:endParaRPr>
          </a:p>
        </p:txBody>
      </p:sp>
      <p:sp>
        <p:nvSpPr>
          <p:cNvPr id="7" name="TextBox 6"/>
          <p:cNvSpPr txBox="1"/>
          <p:nvPr/>
        </p:nvSpPr>
        <p:spPr>
          <a:xfrm>
            <a:off x="3563888" y="1845985"/>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Helvetica" pitchFamily="34" charset="0"/>
              </a:rPr>
              <a:t>boost one’s prospects of …</a:t>
            </a:r>
            <a:endParaRPr lang="zh-CN" altLang="en-US" sz="2400" dirty="0">
              <a:latin typeface="Helvetica" pitchFamily="34" charset="0"/>
              <a:ea typeface="Cambria Math" pitchFamily="18" charset="0"/>
              <a:cs typeface="Helvetica" pitchFamily="34" charset="0"/>
            </a:endParaRPr>
          </a:p>
        </p:txBody>
      </p:sp>
      <p:sp>
        <p:nvSpPr>
          <p:cNvPr id="8" name="TextBox 7"/>
          <p:cNvSpPr txBox="1"/>
          <p:nvPr/>
        </p:nvSpPr>
        <p:spPr>
          <a:xfrm>
            <a:off x="3563888" y="2348880"/>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continue their slide in succession</a:t>
            </a:r>
            <a:endParaRPr lang="zh-CN" altLang="zh-CN" sz="2400" dirty="0" smtClean="0">
              <a:solidFill>
                <a:schemeClr val="dk1"/>
              </a:solidFill>
              <a:latin typeface="Helvetica" pitchFamily="34" charset="0"/>
              <a:cs typeface="Helvetica" pitchFamily="34" charset="0"/>
            </a:endParaRPr>
          </a:p>
        </p:txBody>
      </p:sp>
      <p:sp>
        <p:nvSpPr>
          <p:cNvPr id="9" name="TextBox 8"/>
          <p:cNvSpPr txBox="1"/>
          <p:nvPr/>
        </p:nvSpPr>
        <p:spPr>
          <a:xfrm>
            <a:off x="3563888" y="2852936"/>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be bound to</a:t>
            </a:r>
            <a:endParaRPr lang="en-US" altLang="zh-CN" sz="2400" dirty="0">
              <a:latin typeface="Helvetica" pitchFamily="34" charset="0"/>
              <a:ea typeface="Cambria Math" pitchFamily="18" charset="0"/>
              <a:cs typeface="Helvetica" pitchFamily="34" charset="0"/>
            </a:endParaRPr>
          </a:p>
        </p:txBody>
      </p:sp>
      <p:sp>
        <p:nvSpPr>
          <p:cNvPr id="10" name="TextBox 9"/>
          <p:cNvSpPr txBox="1"/>
          <p:nvPr/>
        </p:nvSpPr>
        <p:spPr>
          <a:xfrm>
            <a:off x="3563888" y="3401568"/>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dominant pillar</a:t>
            </a:r>
            <a:endParaRPr lang="en-US" altLang="zh-CN" sz="2400" dirty="0">
              <a:latin typeface="Helvetica" pitchFamily="34" charset="0"/>
              <a:ea typeface="Cambria Math" pitchFamily="18" charset="0"/>
              <a:cs typeface="Helvetica" pitchFamily="34" charset="0"/>
            </a:endParaRPr>
          </a:p>
        </p:txBody>
      </p:sp>
      <p:sp>
        <p:nvSpPr>
          <p:cNvPr id="11" name="TextBox 10"/>
          <p:cNvSpPr txBox="1"/>
          <p:nvPr/>
        </p:nvSpPr>
        <p:spPr>
          <a:xfrm>
            <a:off x="3563888" y="3886308"/>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play bit roles</a:t>
            </a:r>
            <a:endParaRPr lang="en-US" altLang="zh-CN" sz="2400" dirty="0">
              <a:latin typeface="Helvetica" pitchFamily="34" charset="0"/>
              <a:ea typeface="Cambria Math" pitchFamily="18" charset="0"/>
              <a:cs typeface="Helvetica" pitchFamily="34" charset="0"/>
            </a:endParaRPr>
          </a:p>
        </p:txBody>
      </p:sp>
      <p:sp>
        <p:nvSpPr>
          <p:cNvPr id="12" name="TextBox 11"/>
          <p:cNvSpPr txBox="1"/>
          <p:nvPr/>
        </p:nvSpPr>
        <p:spPr>
          <a:xfrm>
            <a:off x="3563888" y="4389430"/>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stand up for</a:t>
            </a:r>
            <a:endParaRPr lang="en-US" altLang="zh-CN" sz="2400" dirty="0">
              <a:latin typeface="Helvetica" pitchFamily="34" charset="0"/>
              <a:ea typeface="Cambria Math" pitchFamily="18" charset="0"/>
              <a:cs typeface="Helvetica" pitchFamily="34" charset="0"/>
            </a:endParaRPr>
          </a:p>
        </p:txBody>
      </p:sp>
      <p:sp>
        <p:nvSpPr>
          <p:cNvPr id="13" name="TextBox 12"/>
          <p:cNvSpPr txBox="1"/>
          <p:nvPr/>
        </p:nvSpPr>
        <p:spPr>
          <a:xfrm>
            <a:off x="3563888" y="5013176"/>
            <a:ext cx="4824536" cy="337400"/>
          </a:xfrm>
          <a:prstGeom prst="rect">
            <a:avLst/>
          </a:prstGeom>
          <a:noFill/>
        </p:spPr>
        <p:txBody>
          <a:bodyPr wrap="square" rtlCol="0">
            <a:spAutoFit/>
          </a:bodyPr>
          <a:lstStyle/>
          <a:p>
            <a:pPr indent="-185738">
              <a:lnSpc>
                <a:spcPct val="60000"/>
              </a:lnSpc>
              <a:spcBef>
                <a:spcPct val="50000"/>
              </a:spcBef>
              <a:defRPr/>
            </a:pPr>
            <a:r>
              <a:rPr lang="en-US" altLang="zh-CN" sz="2400" dirty="0" smtClean="0">
                <a:solidFill>
                  <a:schemeClr val="dk1"/>
                </a:solidFill>
                <a:latin typeface="Helvetica" pitchFamily="34" charset="0"/>
                <a:cs typeface="Helvetica" pitchFamily="34" charset="0"/>
              </a:rPr>
              <a:t>speculate about/on</a:t>
            </a:r>
            <a:endParaRPr lang="en-US" altLang="zh-CN" sz="2400" dirty="0">
              <a:latin typeface="Helvetica" pitchFamily="34" charset="0"/>
              <a:ea typeface="Cambria Math" pitchFamily="18" charset="0"/>
              <a:cs typeface="Helvetica" pitchFamily="34" charset="0"/>
            </a:endParaRPr>
          </a:p>
        </p:txBody>
      </p:sp>
      <p:sp>
        <p:nvSpPr>
          <p:cNvPr id="14" name="TextBox 13"/>
          <p:cNvSpPr txBox="1"/>
          <p:nvPr/>
        </p:nvSpPr>
        <p:spPr>
          <a:xfrm>
            <a:off x="3482736" y="5517232"/>
            <a:ext cx="4824536" cy="330283"/>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zh-CN" altLang="zh-CN" sz="2400" kern="100" dirty="0" smtClean="0">
                <a:ea typeface="宋体"/>
                <a:cs typeface="Helvetica" pitchFamily="34" charset="0"/>
              </a:rPr>
              <a:t> </a:t>
            </a:r>
            <a:r>
              <a:rPr lang="en-US" altLang="zh-CN" sz="2400" kern="100" dirty="0" smtClean="0">
                <a:ea typeface="宋体"/>
                <a:cs typeface="Helvetica" pitchFamily="34" charset="0"/>
              </a:rPr>
              <a:t>capture one’s imagination</a:t>
            </a:r>
            <a:endParaRPr lang="en-US" altLang="zh-CN" sz="2400" dirty="0">
              <a:cs typeface="Helvetica" pitchFamily="34" charset="0"/>
            </a:endParaRPr>
          </a:p>
        </p:txBody>
      </p:sp>
      <p:sp>
        <p:nvSpPr>
          <p:cNvPr id="15" name="TextBox 14"/>
          <p:cNvSpPr txBox="1"/>
          <p:nvPr/>
        </p:nvSpPr>
        <p:spPr>
          <a:xfrm>
            <a:off x="3563888" y="6021288"/>
            <a:ext cx="4824536" cy="330668"/>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pPr algn="just">
              <a:spcAft>
                <a:spcPts val="0"/>
              </a:spcAft>
            </a:pPr>
            <a:r>
              <a:rPr lang="en-US" altLang="zh-CN" sz="2400" kern="100" dirty="0" smtClean="0">
                <a:ea typeface="宋体"/>
                <a:cs typeface="Helvetica" pitchFamily="34" charset="0"/>
              </a:rPr>
              <a:t>the fertile body of work</a:t>
            </a:r>
            <a:endParaRPr lang="zh-CN" altLang="zh-CN" sz="2400" kern="100" dirty="0">
              <a:ea typeface="宋体"/>
              <a:cs typeface="Helvetica" pitchFamily="34" charset="0"/>
            </a:endParaRPr>
          </a:p>
        </p:txBody>
      </p:sp>
      <p:pic>
        <p:nvPicPr>
          <p:cNvPr id="19"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1787" y="5041"/>
            <a:ext cx="8339865" cy="1121584"/>
            <a:chOff x="-1787" y="5041"/>
            <a:chExt cx="8339865" cy="1121584"/>
          </a:xfrm>
        </p:grpSpPr>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a:hlinkClick r:id="rId5"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20" name="矩形 19"/>
            <p:cNvSpPr/>
            <p:nvPr/>
          </p:nvSpPr>
          <p:spPr>
            <a:xfrm>
              <a:off x="3491880" y="476672"/>
              <a:ext cx="4846198"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expressions</a:t>
              </a:r>
              <a:endParaRPr lang="zh-CN" altLang="en-US" sz="2000" b="1" dirty="0">
                <a:solidFill>
                  <a:srgbClr val="0070C0"/>
                </a:solidFill>
              </a:endParaRPr>
            </a:p>
          </p:txBody>
        </p:sp>
      </p:grpSp>
    </p:spTree>
    <p:extLst>
      <p:ext uri="{BB962C8B-B14F-4D97-AF65-F5344CB8AC3E}">
        <p14:creationId xmlns=""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1921400232"/>
              </p:ext>
            </p:extLst>
          </p:nvPr>
        </p:nvGraphicFramePr>
        <p:xfrm>
          <a:off x="214281" y="1142984"/>
          <a:ext cx="8822213" cy="4897882"/>
        </p:xfrm>
        <a:graphic>
          <a:graphicData uri="http://schemas.openxmlformats.org/drawingml/2006/table">
            <a:tbl>
              <a:tblPr firstRow="1" bandRow="1">
                <a:tableStyleId>{22838BEF-8BB2-4498-84A7-C5851F593DF1}</a:tableStyleId>
              </a:tblPr>
              <a:tblGrid>
                <a:gridCol w="3215573"/>
                <a:gridCol w="5606640"/>
              </a:tblGrid>
              <a:tr h="498433">
                <a:tc>
                  <a:txBody>
                    <a:bodyPr/>
                    <a:lstStyle/>
                    <a:p>
                      <a:r>
                        <a:rPr lang="en-US" altLang="zh-CN" sz="2200" b="1" kern="1200" dirty="0" smtClean="0">
                          <a:solidFill>
                            <a:schemeClr val="dk1"/>
                          </a:solidFill>
                          <a:latin typeface="华文楷体" pitchFamily="2" charset="-122"/>
                          <a:ea typeface="华文楷体" pitchFamily="2" charset="-122"/>
                          <a:cs typeface="+mn-cs"/>
                        </a:rPr>
                        <a:t>11</a:t>
                      </a:r>
                      <a:r>
                        <a:rPr lang="zh-CN" altLang="zh-CN" sz="2200" b="1" kern="1200" dirty="0" smtClean="0">
                          <a:solidFill>
                            <a:schemeClr val="dk1"/>
                          </a:solidFill>
                          <a:latin typeface="华文楷体" pitchFamily="2" charset="-122"/>
                          <a:ea typeface="华文楷体" pitchFamily="2" charset="-122"/>
                          <a:cs typeface="+mn-cs"/>
                        </a:rPr>
                        <a:t>赋予我们以</a:t>
                      </a:r>
                      <a:r>
                        <a:rPr lang="en-US" altLang="zh-CN" sz="2200" b="1" kern="1200" dirty="0" smtClean="0">
                          <a:solidFill>
                            <a:schemeClr val="dk1"/>
                          </a:solidFill>
                          <a:latin typeface="华文楷体" pitchFamily="2" charset="-122"/>
                          <a:ea typeface="华文楷体" pitchFamily="2" charset="-122"/>
                          <a:cs typeface="+mn-cs"/>
                        </a:rPr>
                        <a:t>……</a:t>
                      </a:r>
                      <a:endParaRPr lang="zh-CN" altLang="zh-CN"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6344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b="1" kern="1200" dirty="0" smtClean="0">
                          <a:solidFill>
                            <a:schemeClr val="dk1"/>
                          </a:solidFill>
                          <a:latin typeface="华文楷体" pitchFamily="2" charset="-122"/>
                          <a:ea typeface="华文楷体" pitchFamily="2" charset="-122"/>
                          <a:cs typeface="+mn-cs"/>
                        </a:rPr>
                        <a:t>12 </a:t>
                      </a:r>
                      <a:r>
                        <a:rPr lang="zh-CN" altLang="zh-CN" sz="2200" b="1" kern="1200" dirty="0" smtClean="0">
                          <a:solidFill>
                            <a:schemeClr val="dk1"/>
                          </a:solidFill>
                          <a:latin typeface="华文楷体" pitchFamily="2" charset="-122"/>
                          <a:ea typeface="华文楷体" pitchFamily="2" charset="-122"/>
                          <a:cs typeface="+mn-cs"/>
                        </a:rPr>
                        <a:t>以积极的、建设性的方式 </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b="1" kern="1200" dirty="0" smtClean="0">
                          <a:solidFill>
                            <a:schemeClr val="dk1"/>
                          </a:solidFill>
                          <a:latin typeface="华文楷体" pitchFamily="2" charset="-122"/>
                          <a:ea typeface="华文楷体" pitchFamily="2" charset="-122"/>
                          <a:cs typeface="+mn-cs"/>
                        </a:rPr>
                        <a:t>13</a:t>
                      </a:r>
                      <a:r>
                        <a:rPr lang="zh-CN" altLang="zh-CN" sz="2200" b="1" kern="1200" dirty="0" smtClean="0">
                          <a:solidFill>
                            <a:schemeClr val="dk1"/>
                          </a:solidFill>
                          <a:latin typeface="华文楷体" pitchFamily="2" charset="-122"/>
                          <a:ea typeface="华文楷体" pitchFamily="2" charset="-122"/>
                          <a:cs typeface="+mn-cs"/>
                        </a:rPr>
                        <a:t>可以列举一长串</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1" kern="1200" dirty="0" smtClean="0">
                          <a:solidFill>
                            <a:schemeClr val="dk1"/>
                          </a:solidFill>
                          <a:latin typeface="华文楷体" pitchFamily="2" charset="-122"/>
                          <a:ea typeface="华文楷体" pitchFamily="2" charset="-122"/>
                          <a:cs typeface="+mn-cs"/>
                        </a:rPr>
                        <a:t>14</a:t>
                      </a:r>
                      <a:r>
                        <a:rPr lang="zh-CN" altLang="zh-CN" sz="2200" b="1" kern="1200" dirty="0" smtClean="0">
                          <a:solidFill>
                            <a:schemeClr val="dk1"/>
                          </a:solidFill>
                          <a:latin typeface="华文楷体" pitchFamily="2" charset="-122"/>
                          <a:ea typeface="华文楷体" pitchFamily="2" charset="-122"/>
                          <a:cs typeface="+mn-cs"/>
                        </a:rPr>
                        <a:t>突破许多障碍 </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1" kern="1200" dirty="0" smtClean="0">
                          <a:solidFill>
                            <a:schemeClr val="dk1"/>
                          </a:solidFill>
                          <a:latin typeface="华文楷体" pitchFamily="2" charset="-122"/>
                          <a:ea typeface="华文楷体" pitchFamily="2" charset="-122"/>
                          <a:cs typeface="+mn-cs"/>
                        </a:rPr>
                        <a:t>15</a:t>
                      </a:r>
                      <a:r>
                        <a:rPr lang="zh-CN" altLang="zh-CN" sz="2200" b="1" kern="1200" dirty="0" smtClean="0">
                          <a:solidFill>
                            <a:schemeClr val="dk1"/>
                          </a:solidFill>
                          <a:latin typeface="华文楷体" pitchFamily="2" charset="-122"/>
                          <a:ea typeface="华文楷体" pitchFamily="2" charset="-122"/>
                          <a:cs typeface="+mn-cs"/>
                        </a:rPr>
                        <a:t>可能 </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b="1" kern="1200" dirty="0" smtClean="0">
                          <a:solidFill>
                            <a:schemeClr val="dk1"/>
                          </a:solidFill>
                          <a:latin typeface="华文楷体" pitchFamily="2" charset="-122"/>
                          <a:ea typeface="华文楷体" pitchFamily="2" charset="-122"/>
                          <a:cs typeface="+mn-cs"/>
                        </a:rPr>
                        <a:t>16</a:t>
                      </a:r>
                      <a:r>
                        <a:rPr lang="zh-CN" altLang="zh-CN" sz="2200" b="1" kern="1200" dirty="0" smtClean="0">
                          <a:solidFill>
                            <a:schemeClr val="dk1"/>
                          </a:solidFill>
                          <a:latin typeface="华文楷体" pitchFamily="2" charset="-122"/>
                          <a:ea typeface="华文楷体" pitchFamily="2" charset="-122"/>
                          <a:cs typeface="+mn-cs"/>
                        </a:rPr>
                        <a:t>全面发展的人</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9855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1" kern="1200" dirty="0" smtClean="0">
                          <a:solidFill>
                            <a:schemeClr val="dk1"/>
                          </a:solidFill>
                          <a:latin typeface="华文楷体" pitchFamily="2" charset="-122"/>
                          <a:ea typeface="华文楷体" pitchFamily="2" charset="-122"/>
                          <a:cs typeface="+mn-cs"/>
                        </a:rPr>
                        <a:t>17</a:t>
                      </a:r>
                      <a:r>
                        <a:rPr lang="zh-CN" altLang="zh-CN" sz="2200" b="1" kern="1200" dirty="0" smtClean="0">
                          <a:solidFill>
                            <a:schemeClr val="dk1"/>
                          </a:solidFill>
                          <a:latin typeface="华文楷体" pitchFamily="2" charset="-122"/>
                          <a:ea typeface="华文楷体" pitchFamily="2" charset="-122"/>
                          <a:cs typeface="+mn-cs"/>
                        </a:rPr>
                        <a:t>永恒的知识储蓄库</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0405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b="1" kern="1200" dirty="0" smtClean="0">
                          <a:solidFill>
                            <a:schemeClr val="dk1"/>
                          </a:solidFill>
                          <a:latin typeface="华文楷体" pitchFamily="2" charset="-122"/>
                          <a:ea typeface="华文楷体" pitchFamily="2" charset="-122"/>
                          <a:cs typeface="+mn-cs"/>
                        </a:rPr>
                        <a:t>18 ……</a:t>
                      </a:r>
                      <a:r>
                        <a:rPr lang="zh-CN" altLang="zh-CN" sz="2200" b="1" kern="1200" dirty="0" smtClean="0">
                          <a:solidFill>
                            <a:schemeClr val="dk1"/>
                          </a:solidFill>
                          <a:latin typeface="华文楷体" pitchFamily="2" charset="-122"/>
                          <a:ea typeface="华文楷体" pitchFamily="2" charset="-122"/>
                          <a:cs typeface="+mn-cs"/>
                        </a:rPr>
                        <a:t>是明智的</a:t>
                      </a:r>
                      <a:r>
                        <a:rPr lang="en-US" altLang="zh-CN" sz="2200" b="1" kern="1200" dirty="0" smtClean="0">
                          <a:solidFill>
                            <a:schemeClr val="dk1"/>
                          </a:solidFill>
                          <a:latin typeface="华文楷体" pitchFamily="2" charset="-122"/>
                          <a:ea typeface="华文楷体" pitchFamily="2" charset="-122"/>
                          <a:cs typeface="+mn-cs"/>
                        </a:rPr>
                        <a:t> </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1" kern="1200" dirty="0" smtClean="0">
                          <a:solidFill>
                            <a:schemeClr val="dk1"/>
                          </a:solidFill>
                          <a:latin typeface="华文楷体" pitchFamily="2" charset="-122"/>
                          <a:ea typeface="华文楷体" pitchFamily="2" charset="-122"/>
                          <a:cs typeface="+mn-cs"/>
                        </a:rPr>
                        <a:t>19 </a:t>
                      </a:r>
                      <a:r>
                        <a:rPr lang="zh-CN" altLang="zh-CN" sz="2200" b="1" kern="1200" dirty="0" smtClean="0">
                          <a:solidFill>
                            <a:schemeClr val="dk1"/>
                          </a:solidFill>
                          <a:latin typeface="华文楷体" pitchFamily="2" charset="-122"/>
                          <a:ea typeface="华文楷体" pitchFamily="2" charset="-122"/>
                          <a:cs typeface="+mn-cs"/>
                        </a:rPr>
                        <a:t>与</a:t>
                      </a:r>
                      <a:r>
                        <a:rPr lang="en-US" altLang="zh-CN" sz="2200" b="1" kern="1200" dirty="0" smtClean="0">
                          <a:solidFill>
                            <a:schemeClr val="dk1"/>
                          </a:solidFill>
                          <a:latin typeface="华文楷体" pitchFamily="2" charset="-122"/>
                          <a:ea typeface="华文楷体" pitchFamily="2" charset="-122"/>
                          <a:cs typeface="+mn-cs"/>
                        </a:rPr>
                        <a:t>……</a:t>
                      </a:r>
                      <a:r>
                        <a:rPr lang="zh-CN" altLang="zh-CN" sz="2200" b="1" kern="1200" dirty="0" smtClean="0">
                          <a:solidFill>
                            <a:schemeClr val="dk1"/>
                          </a:solidFill>
                          <a:latin typeface="华文楷体" pitchFamily="2" charset="-122"/>
                          <a:ea typeface="华文楷体" pitchFamily="2" charset="-122"/>
                          <a:cs typeface="+mn-cs"/>
                        </a:rPr>
                        <a:t>为伴</a:t>
                      </a:r>
                      <a:r>
                        <a:rPr lang="en-US" altLang="zh-CN" sz="2200" b="1" kern="1200" dirty="0" smtClean="0">
                          <a:solidFill>
                            <a:schemeClr val="dk1"/>
                          </a:solidFill>
                          <a:latin typeface="华文楷体" pitchFamily="2" charset="-122"/>
                          <a:ea typeface="华文楷体" pitchFamily="2" charset="-122"/>
                          <a:cs typeface="+mn-cs"/>
                        </a:rPr>
                        <a:t> </a:t>
                      </a:r>
                      <a:endParaRPr lang="zh-CN" altLang="en-US" sz="2200" b="1"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492450" y="1196752"/>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invest us with…</a:t>
            </a:r>
            <a:endParaRPr lang="en-US" altLang="zh-CN" sz="2200" dirty="0">
              <a:latin typeface="Helvetica" pitchFamily="34" charset="0"/>
              <a:ea typeface="Cambria Math" pitchFamily="18" charset="0"/>
              <a:cs typeface="Helvetica" pitchFamily="34" charset="0"/>
            </a:endParaRPr>
          </a:p>
        </p:txBody>
      </p:sp>
      <p:sp>
        <p:nvSpPr>
          <p:cNvPr id="7" name="TextBox 6"/>
          <p:cNvSpPr txBox="1"/>
          <p:nvPr/>
        </p:nvSpPr>
        <p:spPr>
          <a:xfrm>
            <a:off x="3492450" y="1824327"/>
            <a:ext cx="590408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in a positive and constructive manner  </a:t>
            </a:r>
            <a:endParaRPr lang="zh-CN" altLang="zh-CN" sz="2400" dirty="0" smtClean="0">
              <a:solidFill>
                <a:schemeClr val="dk1"/>
              </a:solidFill>
              <a:latin typeface="Helvetica" pitchFamily="34" charset="0"/>
              <a:cs typeface="Helvetica" pitchFamily="34" charset="0"/>
            </a:endParaRPr>
          </a:p>
        </p:txBody>
      </p:sp>
      <p:sp>
        <p:nvSpPr>
          <p:cNvPr id="8" name="TextBox 7"/>
          <p:cNvSpPr txBox="1"/>
          <p:nvPr/>
        </p:nvSpPr>
        <p:spPr>
          <a:xfrm>
            <a:off x="3492450" y="2467269"/>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make a long list</a:t>
            </a:r>
            <a:endParaRPr lang="en-US" altLang="zh-CN" sz="2200" dirty="0">
              <a:latin typeface="Helvetica" pitchFamily="34" charset="0"/>
              <a:ea typeface="Cambria Math" pitchFamily="18" charset="0"/>
              <a:cs typeface="Helvetica" pitchFamily="34" charset="0"/>
            </a:endParaRPr>
          </a:p>
        </p:txBody>
      </p:sp>
      <p:sp>
        <p:nvSpPr>
          <p:cNvPr id="9" name="TextBox 8"/>
          <p:cNvSpPr txBox="1"/>
          <p:nvPr/>
        </p:nvSpPr>
        <p:spPr>
          <a:xfrm>
            <a:off x="3510918" y="4538971"/>
            <a:ext cx="5525577"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the timeless reservoir of knowledge</a:t>
            </a:r>
            <a:endParaRPr lang="en-US" altLang="zh-CN" sz="2200" dirty="0">
              <a:latin typeface="Helvetica" pitchFamily="34" charset="0"/>
              <a:ea typeface="Cambria Math" pitchFamily="18" charset="0"/>
              <a:cs typeface="Helvetica" pitchFamily="34" charset="0"/>
            </a:endParaRPr>
          </a:p>
        </p:txBody>
      </p:sp>
      <p:sp>
        <p:nvSpPr>
          <p:cNvPr id="10" name="TextBox 9"/>
          <p:cNvSpPr txBox="1"/>
          <p:nvPr/>
        </p:nvSpPr>
        <p:spPr>
          <a:xfrm>
            <a:off x="3492450" y="2998113"/>
            <a:ext cx="5651550"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make breakthroughs on many barriers</a:t>
            </a:r>
            <a:endParaRPr lang="en-US" altLang="zh-CN" sz="2400" dirty="0">
              <a:latin typeface="Helvetica" pitchFamily="34" charset="0"/>
              <a:ea typeface="Cambria Math" pitchFamily="18" charset="0"/>
              <a:cs typeface="Helvetica" pitchFamily="34" charset="0"/>
            </a:endParaRPr>
          </a:p>
        </p:txBody>
      </p:sp>
      <p:sp>
        <p:nvSpPr>
          <p:cNvPr id="12" name="TextBox 11"/>
          <p:cNvSpPr txBox="1"/>
          <p:nvPr/>
        </p:nvSpPr>
        <p:spPr>
          <a:xfrm>
            <a:off x="3510919" y="3467401"/>
            <a:ext cx="4824536" cy="461665"/>
          </a:xfrm>
          <a:prstGeom prst="rect">
            <a:avLst/>
          </a:prstGeom>
          <a:noFill/>
        </p:spPr>
        <p:txBody>
          <a:bodyPr wrap="square" rtlCol="0">
            <a:spAutoFit/>
          </a:bodyPr>
          <a:lstStyle/>
          <a:p>
            <a:r>
              <a:rPr lang="en-US" altLang="zh-CN" sz="2400" dirty="0" smtClean="0">
                <a:solidFill>
                  <a:schemeClr val="dk1"/>
                </a:solidFill>
                <a:latin typeface="Helvetica" pitchFamily="34" charset="0"/>
                <a:cs typeface="Helvetica" pitchFamily="34" charset="0"/>
              </a:rPr>
              <a:t>be liable/likely to</a:t>
            </a:r>
            <a:endParaRPr lang="en-US" altLang="zh-CN" sz="2200" dirty="0">
              <a:latin typeface="Helvetica" pitchFamily="34" charset="0"/>
              <a:ea typeface="Cambria Math" pitchFamily="18" charset="0"/>
              <a:cs typeface="Helvetica" pitchFamily="34" charset="0"/>
            </a:endParaRPr>
          </a:p>
        </p:txBody>
      </p:sp>
      <p:sp>
        <p:nvSpPr>
          <p:cNvPr id="13" name="TextBox 12"/>
          <p:cNvSpPr txBox="1"/>
          <p:nvPr/>
        </p:nvSpPr>
        <p:spPr>
          <a:xfrm>
            <a:off x="3520063" y="4091732"/>
            <a:ext cx="4824536" cy="337400"/>
          </a:xfrm>
          <a:prstGeom prst="rect">
            <a:avLst/>
          </a:prstGeom>
          <a:noFill/>
        </p:spPr>
        <p:txBody>
          <a:bodyPr wrap="square" rtlCol="0">
            <a:spAutoFit/>
          </a:bodyPr>
          <a:lstStyle/>
          <a:p>
            <a:pPr indent="-185738">
              <a:lnSpc>
                <a:spcPct val="60000"/>
              </a:lnSpc>
              <a:spcBef>
                <a:spcPct val="50000"/>
              </a:spcBef>
              <a:defRPr/>
            </a:pPr>
            <a:r>
              <a:rPr lang="en-US" altLang="zh-CN" sz="2400" dirty="0" smtClean="0">
                <a:solidFill>
                  <a:schemeClr val="dk1"/>
                </a:solidFill>
                <a:latin typeface="Helvetica" pitchFamily="34" charset="0"/>
                <a:cs typeface="Helvetica" pitchFamily="34" charset="0"/>
              </a:rPr>
              <a:t>well-rounded human beings</a:t>
            </a:r>
            <a:endParaRPr lang="en-US" altLang="zh-CN" sz="2200" dirty="0">
              <a:latin typeface="Helvetica" pitchFamily="34" charset="0"/>
              <a:ea typeface="Cambria Math" pitchFamily="18" charset="0"/>
              <a:cs typeface="Helvetica" pitchFamily="34" charset="0"/>
            </a:endParaRPr>
          </a:p>
        </p:txBody>
      </p:sp>
      <p:sp>
        <p:nvSpPr>
          <p:cNvPr id="14" name="TextBox 13"/>
          <p:cNvSpPr txBox="1"/>
          <p:nvPr/>
        </p:nvSpPr>
        <p:spPr>
          <a:xfrm>
            <a:off x="3492450" y="5172151"/>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solidFill>
                  <a:schemeClr val="dk1"/>
                </a:solidFill>
                <a:cs typeface="Helvetica" pitchFamily="34" charset="0"/>
              </a:rPr>
              <a:t>It makes sense to do …</a:t>
            </a:r>
            <a:endParaRPr lang="en-US" altLang="zh-CN" sz="2200" dirty="0">
              <a:cs typeface="Helvetica" pitchFamily="34" charset="0"/>
            </a:endParaRPr>
          </a:p>
        </p:txBody>
      </p:sp>
      <p:sp>
        <p:nvSpPr>
          <p:cNvPr id="15" name="TextBox 14"/>
          <p:cNvSpPr txBox="1"/>
          <p:nvPr/>
        </p:nvSpPr>
        <p:spPr>
          <a:xfrm>
            <a:off x="3520063" y="5672217"/>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solidFill>
                  <a:schemeClr val="dk1"/>
                </a:solidFill>
                <a:cs typeface="Helvetica" pitchFamily="34" charset="0"/>
              </a:rPr>
              <a:t>in the company of</a:t>
            </a:r>
            <a:endParaRPr lang="en-US" altLang="zh-CN" sz="2200" dirty="0">
              <a:cs typeface="Helvetica" pitchFamily="34" charset="0"/>
            </a:endParaRPr>
          </a:p>
        </p:txBody>
      </p:sp>
      <p:pic>
        <p:nvPicPr>
          <p:cNvPr id="18"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1787" y="5041"/>
            <a:ext cx="8339865" cy="1121584"/>
            <a:chOff x="-1787" y="5041"/>
            <a:chExt cx="8339865" cy="1121584"/>
          </a:xfrm>
        </p:grpSpPr>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5"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20" name="矩形 19"/>
            <p:cNvSpPr/>
            <p:nvPr/>
          </p:nvSpPr>
          <p:spPr>
            <a:xfrm>
              <a:off x="3491880" y="476672"/>
              <a:ext cx="4846198"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expressions</a:t>
              </a:r>
              <a:endParaRPr lang="zh-CN" altLang="en-US" sz="2000" b="1" dirty="0">
                <a:solidFill>
                  <a:srgbClr val="0070C0"/>
                </a:solidFill>
              </a:endParaRPr>
            </a:p>
          </p:txBody>
        </p:sp>
      </p:grpSp>
    </p:spTree>
    <p:extLst>
      <p:ext uri="{BB962C8B-B14F-4D97-AF65-F5344CB8AC3E}">
        <p14:creationId xmlns=""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6959</TotalTime>
  <Words>6528</Words>
  <Application>Microsoft Office PowerPoint</Application>
  <PresentationFormat>全屏显示(4:3)</PresentationFormat>
  <Paragraphs>826</Paragraphs>
  <Slides>101</Slides>
  <Notes>78</Notes>
  <HiddenSlides>0</HiddenSlides>
  <MMClips>8</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101</vt:i4>
      </vt:variant>
    </vt:vector>
  </HeadingPairs>
  <TitlesOfParts>
    <vt:vector size="130"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楷体_GB2312</vt:lpstr>
      <vt:lpstr>Arial Unicode MS</vt:lpstr>
      <vt:lpstr>Helvetica Neue</vt:lpstr>
      <vt:lpstr>Comic Sans MS</vt:lpstr>
      <vt:lpstr>Cooper Black</vt:lpstr>
      <vt:lpstr>Cambria Math</vt:lpstr>
      <vt:lpstr>Tempus Sans ITC</vt:lpstr>
      <vt:lpstr>方正舒体</vt:lpstr>
      <vt:lpstr>Wingdings 2</vt:lpstr>
      <vt:lpstr>华文楷体</vt:lpstr>
      <vt:lpstr>华文行楷</vt:lpstr>
      <vt:lpstr>PMingLiU</vt:lpstr>
      <vt:lpstr>楷体</vt:lpstr>
      <vt:lpstr>华文新魏</vt:lpstr>
      <vt:lpstr>Helvetica Neue Black Condensed</vt:lpstr>
      <vt:lpstr>Wingdings</vt:lpstr>
      <vt:lpstr>Office 主题</vt:lpstr>
      <vt:lpstr>1_Office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Lisa</dc:creator>
  <cp:lastModifiedBy>cb</cp:lastModifiedBy>
  <cp:revision>590</cp:revision>
  <dcterms:modified xsi:type="dcterms:W3CDTF">2015-08-06T09:29:08Z</dcterms:modified>
</cp:coreProperties>
</file>